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65" r:id="rId5"/>
    <p:sldId id="260" r:id="rId6"/>
    <p:sldId id="266" r:id="rId7"/>
    <p:sldId id="262" r:id="rId8"/>
    <p:sldId id="267" r:id="rId9"/>
    <p:sldId id="263" r:id="rId10"/>
    <p:sldId id="268" r:id="rId11"/>
    <p:sldId id="261" r:id="rId12"/>
    <p:sldId id="269" r:id="rId13"/>
    <p:sldId id="264" r:id="rId14"/>
    <p:sldId id="270" r:id="rId15"/>
    <p:sldId id="25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9DCC39-3072-45D9-85AE-68E90B861419}" type="datetimeFigureOut">
              <a:rPr lang="en-CA" smtClean="0"/>
              <a:pPr/>
              <a:t>2012-07-09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349221-3EB0-4363-9B38-4D9EB75E2025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57600"/>
            <a:ext cx="7772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83F7D7-7DEA-4871-8035-577927975048}" type="datetime1">
              <a:rPr lang="en-CA" smtClean="0"/>
              <a:t>2012-07-09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59213-A58D-444D-A76A-6B9C38F501EF}" type="datetime1">
              <a:rPr lang="en-CA" smtClean="0"/>
              <a:t>2012-07-09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6205E-9A21-4968-89B3-0F5FFD65A52F}" type="datetime1">
              <a:rPr lang="en-CA" smtClean="0"/>
              <a:t>2012-07-09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BB2F5-429E-4D94-A55C-7E936AEE2235}" type="datetime1">
              <a:rPr lang="en-CA" smtClean="0"/>
              <a:t>2012-07-09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AF359-4840-4C4C-8E49-96A3D8CF1783}" type="datetime1">
              <a:rPr lang="en-CA" smtClean="0"/>
              <a:t>2012-07-09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015D37-1FA2-4836-832A-04A758A0B753}" type="datetime1">
              <a:rPr lang="en-CA" smtClean="0"/>
              <a:t>2012-07-09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97C66-8006-48AF-86FF-D7FC0680A6B8}" type="datetime1">
              <a:rPr lang="en-CA" smtClean="0"/>
              <a:t>2012-07-09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FD4AA-3CE2-464F-B6B0-E4E1724B195E}" type="datetime1">
              <a:rPr lang="en-CA" smtClean="0"/>
              <a:t>2012-07-09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9F621-9DBC-4790-8319-141E4107995F}" type="datetime1">
              <a:rPr lang="en-CA" smtClean="0"/>
              <a:t>2012-07-09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849A2-7FA1-41EE-A1F9-AE5FA182A514}" type="datetime1">
              <a:rPr lang="en-CA" smtClean="0"/>
              <a:t>2012-07-09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FC6ED-1677-4C72-A032-33487CBE243F}" type="datetime1">
              <a:rPr lang="en-CA" smtClean="0"/>
              <a:t>2012-07-09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32460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2B476-3EED-4BDB-9D30-5CECBC4F95F1}" type="datetime1">
              <a:rPr lang="en-CA" smtClean="0"/>
              <a:t>2012-07-09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4F48E-A456-4E2F-B17E-509464F7A050}" type="slidenum">
              <a:rPr lang="en-CA" smtClean="0"/>
              <a:pPr/>
              <a:t>‹#›</a:t>
            </a:fld>
            <a:endParaRPr lang="en-CA"/>
          </a:p>
        </p:txBody>
      </p:sp>
      <p:pic>
        <p:nvPicPr>
          <p:cNvPr id="7" name="Picture 6"/>
          <p:cNvPicPr/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28600" y="152400"/>
            <a:ext cx="747304" cy="1293222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437148" y="6419600"/>
            <a:ext cx="90922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CA" sz="1050" dirty="0" smtClean="0">
                <a:solidFill>
                  <a:schemeClr val="tx2"/>
                </a:solidFill>
              </a:rPr>
              <a:t>ecGroup </a:t>
            </a:r>
            <a:r>
              <a:rPr lang="en-CA" sz="1050" dirty="0" smtClean="0">
                <a:solidFill>
                  <a:schemeClr val="tx2"/>
                </a:solidFill>
              </a:rPr>
              <a:t>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Candara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SzPct val="75000"/>
        <a:buFont typeface="Wingdings" pitchFamily="2" charset="2"/>
        <a:buChar char="q"/>
        <a:defRPr sz="2800" kern="1200">
          <a:solidFill>
            <a:schemeClr val="tx2"/>
          </a:solidFill>
          <a:latin typeface="Candara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2"/>
          </a:solidFill>
          <a:latin typeface="Candara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2"/>
          </a:solidFill>
          <a:latin typeface="Candara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2"/>
          </a:solidFill>
          <a:latin typeface="Candara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2"/>
          </a:solidFill>
          <a:latin typeface="Candara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RHEA Client Registry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Mapping user stories to </a:t>
            </a:r>
            <a:r>
              <a:rPr lang="en-CA" dirty="0" err="1" smtClean="0"/>
              <a:t>openHIM</a:t>
            </a:r>
            <a:r>
              <a:rPr lang="en-CA" dirty="0" smtClean="0"/>
              <a:t> transactions…</a:t>
            </a:r>
          </a:p>
          <a:p>
            <a:r>
              <a:rPr lang="en-CA" dirty="0" smtClean="0"/>
              <a:t>V0.1 Draft for discussion (2012-07-09)</a:t>
            </a:r>
            <a:endParaRPr lang="en-C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#4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how we will “onboard” new clients; it is a bread and butter use case</a:t>
            </a:r>
          </a:p>
          <a:p>
            <a:r>
              <a:rPr lang="en-CA" dirty="0" smtClean="0"/>
              <a:t>We need to be sensitive to the fact that this is also our primary “error-creating” use case</a:t>
            </a:r>
          </a:p>
          <a:p>
            <a:pPr lvl="1"/>
            <a:r>
              <a:rPr lang="en-CA" dirty="0" smtClean="0"/>
              <a:t>We will not find Charlie’s record based on our fuzzy demographic search… but the record </a:t>
            </a:r>
            <a:r>
              <a:rPr lang="en-CA" u="sng" dirty="0" smtClean="0"/>
              <a:t>is</a:t>
            </a:r>
            <a:r>
              <a:rPr lang="en-CA" dirty="0" smtClean="0"/>
              <a:t> there and we are not finding it because something has changed since it was created</a:t>
            </a:r>
          </a:p>
          <a:p>
            <a:pPr lvl="1"/>
            <a:r>
              <a:rPr lang="en-CA" dirty="0" smtClean="0"/>
              <a:t>This error case is mitigated by using deterministic rather than fuzzy searches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10</a:t>
            </a:fld>
            <a:endParaRPr lang="en-CA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#5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Abel attempts to lookup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details match two client records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two records are merged into one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There are 2 records for Charlie in the CR; these are merged into one CR record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shared health record is retrieved and updates his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</a:t>
            </a:r>
            <a:r>
              <a:rPr lang="en-CA" dirty="0" smtClean="0"/>
              <a:t>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11</a:t>
            </a:fld>
            <a:endParaRPr lang="en-CA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#5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how we mitigate errors arising from story #4</a:t>
            </a:r>
          </a:p>
          <a:p>
            <a:r>
              <a:rPr lang="en-CA" dirty="0" smtClean="0"/>
              <a:t>If we have multiple local </a:t>
            </a:r>
            <a:r>
              <a:rPr lang="en-CA" dirty="0" err="1" smtClean="0"/>
              <a:t>Charlies</a:t>
            </a:r>
            <a:r>
              <a:rPr lang="en-CA" dirty="0" smtClean="0"/>
              <a:t>, we will likely also have multiple </a:t>
            </a:r>
            <a:r>
              <a:rPr lang="en-CA" dirty="0" err="1" smtClean="0"/>
              <a:t>Charlies</a:t>
            </a:r>
            <a:r>
              <a:rPr lang="en-CA" dirty="0" smtClean="0"/>
              <a:t> in the CR (in fact, unless another clinic has found and fixed the issue, we </a:t>
            </a:r>
            <a:r>
              <a:rPr lang="en-CA" u="sng" dirty="0" smtClean="0"/>
              <a:t>will</a:t>
            </a:r>
            <a:r>
              <a:rPr lang="en-CA" dirty="0" smtClean="0"/>
              <a:t> have)</a:t>
            </a:r>
          </a:p>
          <a:p>
            <a:r>
              <a:rPr lang="en-CA" dirty="0" smtClean="0"/>
              <a:t>It is not explicitly described, but any merge of client IDs implies a merge of the indexed health records as well (local, and shared)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12</a:t>
            </a:fld>
            <a:endParaRPr lang="en-CA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#6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Baker attempts to lookup Charlie in </a:t>
            </a:r>
            <a:r>
              <a:rPr lang="en-CA" dirty="0" err="1" smtClean="0"/>
              <a:t>openMRS.B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details do not match any client records in </a:t>
            </a:r>
            <a:r>
              <a:rPr lang="en-CA" dirty="0" err="1" smtClean="0"/>
              <a:t>openMRS.B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details match two records in the CR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two CR records are merged; Charlie’s (merged) shared health record is retrieved and creates a new record in </a:t>
            </a:r>
            <a:r>
              <a:rPr lang="en-CA" dirty="0" err="1" smtClean="0"/>
              <a:t>openMRS.B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openMRS.B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</a:t>
            </a:r>
            <a:r>
              <a:rPr lang="en-CA" dirty="0" smtClean="0"/>
              <a:t>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13</a:t>
            </a:fld>
            <a:endParaRPr lang="en-CA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#6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Although Abel may have inadvertently created duplicate records for Charlie, Baker may find this issue and fix it</a:t>
            </a:r>
          </a:p>
          <a:p>
            <a:r>
              <a:rPr lang="en-CA" dirty="0" smtClean="0"/>
              <a:t>The end case is that Abel’s local database may be still in an error state (multiple </a:t>
            </a:r>
            <a:r>
              <a:rPr lang="en-CA" dirty="0" err="1" smtClean="0"/>
              <a:t>Charlies</a:t>
            </a:r>
            <a:r>
              <a:rPr lang="en-CA" dirty="0" smtClean="0"/>
              <a:t>) but the CR will now be “fixed”</a:t>
            </a:r>
          </a:p>
          <a:p>
            <a:r>
              <a:rPr lang="en-CA" dirty="0" smtClean="0"/>
              <a:t>This opens the door to a potential issue, since Abel’s connection to the “old” (deprecated) Charlie record on the CR will return an exception – and we need to make sure this exception causes Abel to fix/merge his local database… and not to create yet another Charlie in the CR because “no active match is found for that ID”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14</a:t>
            </a:fld>
            <a:endParaRPr lang="en-CA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Combinations </a:t>
            </a:r>
            <a:endParaRPr lang="en-CA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Local </a:t>
                      </a:r>
                      <a:r>
                        <a:rPr lang="en-CA" sz="1600" dirty="0" err="1" smtClean="0"/>
                        <a:t>openMRS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Client Registry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What happens?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Create Charlie in </a:t>
                      </a:r>
                      <a:r>
                        <a:rPr lang="en-CA" sz="1600" dirty="0" err="1" smtClean="0"/>
                        <a:t>openMRS</a:t>
                      </a:r>
                      <a:r>
                        <a:rPr lang="en-CA" sz="1600" dirty="0" smtClean="0"/>
                        <a:t>; create Charlie in CR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Charlie</a:t>
                      </a:r>
                      <a:endParaRPr lang="en-CA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 Charlie</a:t>
                      </a:r>
                      <a:endParaRPr lang="en-CA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Create Charlie in CR</a:t>
                      </a:r>
                      <a:endParaRPr lang="en-CA" sz="16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“2”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0 Charlie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openMRS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; create Charlie in CR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0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Create Charlie in </a:t>
                      </a:r>
                      <a:r>
                        <a:rPr lang="en-CA" sz="1600" dirty="0" err="1" smtClean="0"/>
                        <a:t>openMRS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/>
                        <a:t>1 Charlie</a:t>
                      </a:r>
                      <a:endParaRPr lang="en-CA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ym typeface="Wingdings" pitchFamily="2" charset="2"/>
                        </a:rPr>
                        <a:t></a:t>
                      </a:r>
                      <a:endParaRPr lang="en-CA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“2”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1 Charlie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openMRS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0 Charlie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smtClean="0">
                          <a:solidFill>
                            <a:srgbClr val="FF0000"/>
                          </a:solidFill>
                        </a:rPr>
                        <a:t>“2” 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CR; create Charlie in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openMRS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1 Charlie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smtClean="0">
                          <a:solidFill>
                            <a:srgbClr val="FF0000"/>
                          </a:solidFill>
                        </a:rPr>
                        <a:t>“2” 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CR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“2”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“2”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openMRS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; merge </a:t>
                      </a:r>
                      <a:r>
                        <a:rPr lang="en-CA" sz="1600" dirty="0" err="1" smtClean="0">
                          <a:solidFill>
                            <a:srgbClr val="FF0000"/>
                          </a:solidFill>
                        </a:rPr>
                        <a:t>Charlies</a:t>
                      </a:r>
                      <a:r>
                        <a:rPr lang="en-CA" sz="1600" dirty="0" smtClean="0">
                          <a:solidFill>
                            <a:srgbClr val="FF0000"/>
                          </a:solidFill>
                        </a:rPr>
                        <a:t> in CR</a:t>
                      </a:r>
                      <a:endParaRPr lang="en-CA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15</a:t>
            </a:fld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Errors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CA" dirty="0" smtClean="0"/>
              <a:t>Type 1 – there is more than one Charlie (shown in red text)</a:t>
            </a:r>
          </a:p>
          <a:p>
            <a:r>
              <a:rPr lang="en-CA" dirty="0" smtClean="0"/>
              <a:t>Type 2 – there is a local Charlie and no Charlie in the CR (shown as highlighted in yellow)</a:t>
            </a:r>
          </a:p>
          <a:p>
            <a:r>
              <a:rPr lang="en-CA" dirty="0" smtClean="0"/>
              <a:t>Synch error – there are more local </a:t>
            </a:r>
            <a:r>
              <a:rPr lang="en-CA" dirty="0" err="1" smtClean="0"/>
              <a:t>Charlies</a:t>
            </a:r>
            <a:r>
              <a:rPr lang="en-CA" dirty="0" smtClean="0"/>
              <a:t> than in the CR (this is the cautionary tale from Story #6… and is one we need to look for in our error trapping on the local systems)</a:t>
            </a:r>
          </a:p>
          <a:p>
            <a:r>
              <a:rPr lang="en-CA" dirty="0" smtClean="0">
                <a:solidFill>
                  <a:srgbClr val="FF0000"/>
                </a:solidFill>
              </a:rPr>
              <a:t>Type 3 – there is an erroneous/inadvertent “merge” of records that needs to split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This is a “big deal” to do in any kind of automated way and it is recommended that it be done manually using administrator tools, both locally and in the shared health record</a:t>
            </a:r>
          </a:p>
          <a:p>
            <a:pPr lvl="1"/>
            <a:r>
              <a:rPr lang="en-CA" dirty="0" smtClean="0">
                <a:solidFill>
                  <a:srgbClr val="FF0000"/>
                </a:solidFill>
              </a:rPr>
              <a:t>The challenge is that it is very difficult to know where to make the split</a:t>
            </a:r>
            <a:endParaRPr lang="en-CA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16</a:t>
            </a:fld>
            <a:endParaRPr lang="en-CA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Notes…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Just like there should never be more than one Charlie in the local </a:t>
            </a:r>
            <a:r>
              <a:rPr lang="en-CA" dirty="0" err="1" smtClean="0"/>
              <a:t>openMRS</a:t>
            </a:r>
            <a:r>
              <a:rPr lang="en-CA" dirty="0" smtClean="0"/>
              <a:t>, there should never be more than one Charlie in our enterprise CR</a:t>
            </a:r>
          </a:p>
          <a:p>
            <a:r>
              <a:rPr lang="en-CA" dirty="0" smtClean="0"/>
              <a:t>Our RHEA EMPI design is for a </a:t>
            </a:r>
            <a:r>
              <a:rPr lang="en-CA" u="sng" dirty="0" smtClean="0"/>
              <a:t>single</a:t>
            </a:r>
            <a:r>
              <a:rPr lang="en-CA" dirty="0" smtClean="0"/>
              <a:t> (</a:t>
            </a:r>
            <a:r>
              <a:rPr lang="en-CA" dirty="0" err="1" smtClean="0"/>
              <a:t>unfederated</a:t>
            </a:r>
            <a:r>
              <a:rPr lang="en-CA" dirty="0" smtClean="0"/>
              <a:t>) CR; this is a useful simplification and we should make use of it! </a:t>
            </a:r>
            <a:r>
              <a:rPr lang="en-CA" smtClean="0">
                <a:sym typeface="Wingdings" pitchFamily="2" charset="2"/>
              </a:rPr>
              <a:t>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17</a:t>
            </a:fld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Characters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Abel – registration clerk; </a:t>
            </a:r>
            <a:r>
              <a:rPr lang="en-CA" dirty="0" err="1" smtClean="0"/>
              <a:t>openMRS.A</a:t>
            </a:r>
            <a:r>
              <a:rPr lang="en-CA" dirty="0" smtClean="0"/>
              <a:t> user</a:t>
            </a:r>
          </a:p>
          <a:p>
            <a:r>
              <a:rPr lang="en-CA" dirty="0" smtClean="0"/>
              <a:t>Baker – registration clerk; </a:t>
            </a:r>
            <a:r>
              <a:rPr lang="en-CA" dirty="0" err="1" smtClean="0"/>
              <a:t>openMRS.B</a:t>
            </a:r>
            <a:r>
              <a:rPr lang="en-CA" dirty="0" smtClean="0"/>
              <a:t> user</a:t>
            </a:r>
          </a:p>
          <a:p>
            <a:r>
              <a:rPr lang="en-CA" dirty="0" smtClean="0"/>
              <a:t>Charlie – client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2</a:t>
            </a:fld>
            <a:endParaRPr lang="en-CA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#1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Abel attempts to lookup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has his NID card and his NID matches a single client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shared health record is retrieved and updated into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#1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the happy case – and the one we hope will be (by far!) the most common</a:t>
            </a:r>
          </a:p>
          <a:p>
            <a:pPr lvl="1"/>
            <a:r>
              <a:rPr lang="en-CA" dirty="0" smtClean="0"/>
              <a:t>Deterministic matching by NID</a:t>
            </a:r>
          </a:p>
          <a:p>
            <a:pPr lvl="1"/>
            <a:r>
              <a:rPr lang="en-CA" dirty="0" smtClean="0"/>
              <a:t>One local ID record</a:t>
            </a:r>
          </a:p>
          <a:p>
            <a:pPr lvl="1"/>
            <a:r>
              <a:rPr lang="en-CA" dirty="0" smtClean="0"/>
              <a:t>One ECID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4</a:t>
            </a:fld>
            <a:endParaRPr lang="en-CA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#2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Abel attempts to lookup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does not have his NID card and does not know his NID. Charlie’s demographic details match a single client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demographic details match a single record in the CR; Charlie’s shared health record is retrieved and updated into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</a:t>
            </a:r>
            <a:r>
              <a:rPr lang="en-CA" dirty="0" smtClean="0"/>
              <a:t>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5</a:t>
            </a:fld>
            <a:endParaRPr lang="en-CA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#2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the next most happy case – and one we hope will be less common</a:t>
            </a:r>
          </a:p>
          <a:p>
            <a:pPr lvl="1"/>
            <a:r>
              <a:rPr lang="en-CA" dirty="0" smtClean="0"/>
              <a:t>Successful fuzzy matching by demographic details</a:t>
            </a:r>
          </a:p>
          <a:p>
            <a:pPr lvl="1"/>
            <a:r>
              <a:rPr lang="en-CA" dirty="0" smtClean="0"/>
              <a:t>One local ID record</a:t>
            </a:r>
          </a:p>
          <a:p>
            <a:pPr lvl="1"/>
            <a:r>
              <a:rPr lang="en-CA" dirty="0" smtClean="0"/>
              <a:t>One ECID</a:t>
            </a:r>
          </a:p>
          <a:p>
            <a:r>
              <a:rPr lang="en-CA" dirty="0" smtClean="0"/>
              <a:t>If the fuzzy search returns multiple records, but not too many, and only one of them is Charlie, this is still the happy case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6</a:t>
            </a:fld>
            <a:endParaRPr lang="en-CA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#3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Abel attempts to lookup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does not have his NID card and does not know his NID. Charlie’s demographic details do not match any client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demographic details match a single client record in the CR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shared health record is retrieved; a new record is created for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</a:t>
            </a:r>
            <a:r>
              <a:rPr lang="en-CA" dirty="0" smtClean="0"/>
              <a:t>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7</a:t>
            </a:fld>
            <a:endParaRPr lang="en-CA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#3 – discussion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This is another very happy case; it defines the heart of the value of a shared health record</a:t>
            </a:r>
          </a:p>
          <a:p>
            <a:pPr lvl="1"/>
            <a:r>
              <a:rPr lang="en-CA" dirty="0" smtClean="0"/>
              <a:t>No local ID record</a:t>
            </a:r>
          </a:p>
          <a:p>
            <a:pPr lvl="1"/>
            <a:r>
              <a:rPr lang="en-CA" dirty="0" smtClean="0"/>
              <a:t>One ECID</a:t>
            </a:r>
          </a:p>
          <a:p>
            <a:r>
              <a:rPr lang="en-CA" dirty="0" smtClean="0"/>
              <a:t>The local record is “bootstrapped” with the shared health record – </a:t>
            </a:r>
            <a:r>
              <a:rPr lang="en-CA" dirty="0" err="1" smtClean="0"/>
              <a:t>Yayy</a:t>
            </a:r>
            <a:r>
              <a:rPr lang="en-CA" dirty="0" smtClean="0"/>
              <a:t>! Great continuity of care!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8</a:t>
            </a:fld>
            <a:endParaRPr lang="en-CA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Story #4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arrives at the clinic; Abel attempts to lookup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does not have his NID card and does not know his NID. Charlie’s demographic details do not match any client record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demographic details do not match any client record in the CR</a:t>
            </a:r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A new record is created for Charlie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 is seen by the clinician; a transaction regarding the clinical visit is logged in </a:t>
            </a:r>
            <a:r>
              <a:rPr lang="en-CA" dirty="0" err="1" smtClean="0"/>
              <a:t>openMRS.A</a:t>
            </a:r>
            <a:endParaRPr lang="en-CA" dirty="0" smtClean="0"/>
          </a:p>
          <a:p>
            <a:pPr marL="514350" indent="-514350">
              <a:buFont typeface="+mj-lt"/>
              <a:buAutoNum type="arabicPeriod"/>
            </a:pPr>
            <a:r>
              <a:rPr lang="en-CA" dirty="0" smtClean="0"/>
              <a:t>Charlie’s SHR is </a:t>
            </a:r>
            <a:r>
              <a:rPr lang="en-CA" dirty="0" smtClean="0"/>
              <a:t>updated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4F48E-A456-4E2F-B17E-509464F7A050}" type="slidenum">
              <a:rPr lang="en-CA" smtClean="0"/>
              <a:pPr/>
              <a:t>9</a:t>
            </a:fld>
            <a:endParaRPr lang="en-CA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Group PP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2000" dirty="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ecGroup PPT template</Template>
  <TotalTime>84</TotalTime>
  <Words>1270</Words>
  <Application>Microsoft Office PowerPoint</Application>
  <PresentationFormat>On-screen Show (4:3)</PresentationFormat>
  <Paragraphs>134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ecGroup PPT template</vt:lpstr>
      <vt:lpstr>RHEA Client Registry</vt:lpstr>
      <vt:lpstr>Characters </vt:lpstr>
      <vt:lpstr>Story #1</vt:lpstr>
      <vt:lpstr>Story #1 – discussion </vt:lpstr>
      <vt:lpstr>Story #2</vt:lpstr>
      <vt:lpstr>Story #2 – discussion </vt:lpstr>
      <vt:lpstr>Story #3</vt:lpstr>
      <vt:lpstr>Story #3 – discussion </vt:lpstr>
      <vt:lpstr>Story #4</vt:lpstr>
      <vt:lpstr>Story #4 – discussion </vt:lpstr>
      <vt:lpstr>Story #5</vt:lpstr>
      <vt:lpstr>Story #5 – discussion </vt:lpstr>
      <vt:lpstr>Story #6</vt:lpstr>
      <vt:lpstr>Story #6 – discussion </vt:lpstr>
      <vt:lpstr>Combinations </vt:lpstr>
      <vt:lpstr>Types of Errors</vt:lpstr>
      <vt:lpstr>Notes…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RHEA Client Registry</dc:title>
  <dc:creator>Derek Ritz</dc:creator>
  <cp:lastModifiedBy>Derek Ritz</cp:lastModifiedBy>
  <cp:revision>9</cp:revision>
  <dcterms:created xsi:type="dcterms:W3CDTF">2012-07-09T20:15:26Z</dcterms:created>
  <dcterms:modified xsi:type="dcterms:W3CDTF">2012-07-09T21:40:10Z</dcterms:modified>
</cp:coreProperties>
</file>