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1" r:id="rId3"/>
    <p:sldId id="283" r:id="rId4"/>
    <p:sldId id="295" r:id="rId5"/>
    <p:sldId id="296" r:id="rId6"/>
    <p:sldId id="284" r:id="rId7"/>
    <p:sldId id="282" r:id="rId8"/>
    <p:sldId id="286" r:id="rId9"/>
    <p:sldId id="285" r:id="rId10"/>
    <p:sldId id="287" r:id="rId11"/>
    <p:sldId id="288" r:id="rId12"/>
    <p:sldId id="294" r:id="rId13"/>
    <p:sldId id="290" r:id="rId14"/>
    <p:sldId id="291" r:id="rId15"/>
    <p:sldId id="292" r:id="rId16"/>
    <p:sldId id="293" r:id="rId17"/>
    <p:sldId id="261" r:id="rId18"/>
    <p:sldId id="260"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76"/>
    <p:restoredTop sz="94681"/>
  </p:normalViewPr>
  <p:slideViewPr>
    <p:cSldViewPr snapToGrid="0" snapToObjects="1">
      <p:cViewPr varScale="1">
        <p:scale>
          <a:sx n="53" d="100"/>
          <a:sy n="53" d="100"/>
        </p:scale>
        <p:origin x="1421"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3B05B-45D4-4820-82F8-3F42CBE3F74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2AA3BC31-94D8-41F3-9EFB-493036C60CD1}">
      <dgm:prSet phldrT="[Text]"/>
      <dgm:spPr>
        <a:solidFill>
          <a:schemeClr val="bg2">
            <a:lumMod val="50000"/>
          </a:schemeClr>
        </a:solidFill>
      </dgm:spPr>
      <dgm:t>
        <a:bodyPr/>
        <a:lstStyle/>
        <a:p>
          <a:r>
            <a:rPr lang="en-ZA" dirty="0" smtClean="0"/>
            <a:t>Sabotage</a:t>
          </a:r>
          <a:endParaRPr lang="en-ZA" dirty="0"/>
        </a:p>
      </dgm:t>
    </dgm:pt>
    <dgm:pt modelId="{2F3C3711-FEBD-4FBA-9035-9C97F94C713A}" type="parTrans" cxnId="{929F03F1-90EF-45C7-8AEC-955AFE69AAD5}">
      <dgm:prSet/>
      <dgm:spPr/>
      <dgm:t>
        <a:bodyPr/>
        <a:lstStyle/>
        <a:p>
          <a:endParaRPr lang="en-ZA"/>
        </a:p>
      </dgm:t>
    </dgm:pt>
    <dgm:pt modelId="{E4B7D15D-D8AC-48B1-845C-1029F7BB289B}" type="sibTrans" cxnId="{929F03F1-90EF-45C7-8AEC-955AFE69AAD5}">
      <dgm:prSet/>
      <dgm:spPr/>
      <dgm:t>
        <a:bodyPr/>
        <a:lstStyle/>
        <a:p>
          <a:endParaRPr lang="en-ZA"/>
        </a:p>
      </dgm:t>
    </dgm:pt>
    <dgm:pt modelId="{95ECC280-DFE6-4128-B0CF-CC9453EC7491}">
      <dgm:prSet phldrT="[Text]"/>
      <dgm:spPr/>
      <dgm:t>
        <a:bodyPr/>
        <a:lstStyle/>
        <a:p>
          <a:r>
            <a:rPr lang="en-ZA" dirty="0" smtClean="0"/>
            <a:t>Hackers</a:t>
          </a:r>
          <a:endParaRPr lang="en-ZA" dirty="0"/>
        </a:p>
      </dgm:t>
    </dgm:pt>
    <dgm:pt modelId="{E93DD93A-7B45-4D7E-90AD-E3E5A2D38672}" type="parTrans" cxnId="{7FE46599-E6E5-41AB-8A02-0F0C3197B58F}">
      <dgm:prSet/>
      <dgm:spPr/>
      <dgm:t>
        <a:bodyPr/>
        <a:lstStyle/>
        <a:p>
          <a:endParaRPr lang="en-ZA"/>
        </a:p>
      </dgm:t>
    </dgm:pt>
    <dgm:pt modelId="{85AC4208-3FD9-4577-9BB5-EB6739C4F5DD}" type="sibTrans" cxnId="{7FE46599-E6E5-41AB-8A02-0F0C3197B58F}">
      <dgm:prSet/>
      <dgm:spPr/>
      <dgm:t>
        <a:bodyPr/>
        <a:lstStyle/>
        <a:p>
          <a:endParaRPr lang="en-ZA"/>
        </a:p>
      </dgm:t>
    </dgm:pt>
    <dgm:pt modelId="{4062A294-7156-45A0-A5F5-89C83A492F29}">
      <dgm:prSet phldrT="[Text]"/>
      <dgm:spPr/>
      <dgm:t>
        <a:bodyPr/>
        <a:lstStyle/>
        <a:p>
          <a:r>
            <a:rPr lang="en-ZA" dirty="0" smtClean="0"/>
            <a:t>Unauthorised internal personnel </a:t>
          </a:r>
          <a:endParaRPr lang="en-ZA" dirty="0"/>
        </a:p>
      </dgm:t>
    </dgm:pt>
    <dgm:pt modelId="{85ABDC4B-00CD-4A6A-9EF7-D50C3C83EC8D}" type="parTrans" cxnId="{489B1B4B-5CC9-45E5-A95D-9418F1528BB8}">
      <dgm:prSet/>
      <dgm:spPr/>
      <dgm:t>
        <a:bodyPr/>
        <a:lstStyle/>
        <a:p>
          <a:endParaRPr lang="en-ZA"/>
        </a:p>
      </dgm:t>
    </dgm:pt>
    <dgm:pt modelId="{F4EC9814-69B1-48FE-92AB-96B6DC0BD9DC}" type="sibTrans" cxnId="{489B1B4B-5CC9-45E5-A95D-9418F1528BB8}">
      <dgm:prSet/>
      <dgm:spPr/>
      <dgm:t>
        <a:bodyPr/>
        <a:lstStyle/>
        <a:p>
          <a:endParaRPr lang="en-ZA"/>
        </a:p>
      </dgm:t>
    </dgm:pt>
    <dgm:pt modelId="{F8FE42CC-41EC-4576-BCA1-9C877B3200F1}">
      <dgm:prSet phldrT="[Text]"/>
      <dgm:spPr>
        <a:solidFill>
          <a:srgbClr val="7030A0"/>
        </a:solidFill>
      </dgm:spPr>
      <dgm:t>
        <a:bodyPr/>
        <a:lstStyle/>
        <a:p>
          <a:r>
            <a:rPr lang="en-ZA" dirty="0" smtClean="0"/>
            <a:t>Natural Disaster</a:t>
          </a:r>
          <a:endParaRPr lang="en-ZA" dirty="0"/>
        </a:p>
      </dgm:t>
    </dgm:pt>
    <dgm:pt modelId="{CE0A7530-D7E9-4B62-B725-3E63EC78DC08}" type="parTrans" cxnId="{23D72A49-D5A1-466E-A076-EFE95B7D4B4C}">
      <dgm:prSet/>
      <dgm:spPr/>
      <dgm:t>
        <a:bodyPr/>
        <a:lstStyle/>
        <a:p>
          <a:endParaRPr lang="en-ZA"/>
        </a:p>
      </dgm:t>
    </dgm:pt>
    <dgm:pt modelId="{ABBF01F5-2F8B-4AA4-95B7-6774EE12C6B5}" type="sibTrans" cxnId="{23D72A49-D5A1-466E-A076-EFE95B7D4B4C}">
      <dgm:prSet/>
      <dgm:spPr/>
      <dgm:t>
        <a:bodyPr/>
        <a:lstStyle/>
        <a:p>
          <a:endParaRPr lang="en-ZA"/>
        </a:p>
      </dgm:t>
    </dgm:pt>
    <dgm:pt modelId="{5923BFE4-8229-4A27-AD93-98F74D7A12B8}">
      <dgm:prSet phldrT="[Text]"/>
      <dgm:spPr/>
      <dgm:t>
        <a:bodyPr/>
        <a:lstStyle/>
        <a:p>
          <a:r>
            <a:rPr lang="en-ZA" dirty="0" smtClean="0"/>
            <a:t>Fire</a:t>
          </a:r>
          <a:endParaRPr lang="en-ZA" dirty="0"/>
        </a:p>
      </dgm:t>
    </dgm:pt>
    <dgm:pt modelId="{139BA27F-AA8A-4560-A8D0-44D0C3CA116A}" type="parTrans" cxnId="{82CF2500-EBD0-4626-97EB-5FD280FD7332}">
      <dgm:prSet/>
      <dgm:spPr/>
      <dgm:t>
        <a:bodyPr/>
        <a:lstStyle/>
        <a:p>
          <a:endParaRPr lang="en-ZA"/>
        </a:p>
      </dgm:t>
    </dgm:pt>
    <dgm:pt modelId="{79BEE6C0-8DEC-4B56-AF25-828F7430CB71}" type="sibTrans" cxnId="{82CF2500-EBD0-4626-97EB-5FD280FD7332}">
      <dgm:prSet/>
      <dgm:spPr/>
      <dgm:t>
        <a:bodyPr/>
        <a:lstStyle/>
        <a:p>
          <a:endParaRPr lang="en-ZA"/>
        </a:p>
      </dgm:t>
    </dgm:pt>
    <dgm:pt modelId="{CFE46943-9E2B-4AB4-AC8C-09F82308821D}">
      <dgm:prSet phldrT="[Text]"/>
      <dgm:spPr/>
      <dgm:t>
        <a:bodyPr/>
        <a:lstStyle/>
        <a:p>
          <a:r>
            <a:rPr lang="en-ZA" dirty="0" smtClean="0"/>
            <a:t>Floods</a:t>
          </a:r>
          <a:endParaRPr lang="en-ZA" dirty="0"/>
        </a:p>
      </dgm:t>
    </dgm:pt>
    <dgm:pt modelId="{50164FD6-414E-45D7-B21C-240661E6D3DB}" type="parTrans" cxnId="{B7C9DD76-9531-4F72-A21F-007BE38DB137}">
      <dgm:prSet/>
      <dgm:spPr/>
      <dgm:t>
        <a:bodyPr/>
        <a:lstStyle/>
        <a:p>
          <a:endParaRPr lang="en-ZA"/>
        </a:p>
      </dgm:t>
    </dgm:pt>
    <dgm:pt modelId="{B93EF918-F8C6-4FA8-ACE8-959870649E19}" type="sibTrans" cxnId="{B7C9DD76-9531-4F72-A21F-007BE38DB137}">
      <dgm:prSet/>
      <dgm:spPr/>
      <dgm:t>
        <a:bodyPr/>
        <a:lstStyle/>
        <a:p>
          <a:endParaRPr lang="en-ZA"/>
        </a:p>
      </dgm:t>
    </dgm:pt>
    <dgm:pt modelId="{0C7733C3-1C28-49CF-ADF7-1BD3553CAFAE}">
      <dgm:prSet phldrT="[Text]"/>
      <dgm:spPr>
        <a:solidFill>
          <a:schemeClr val="accent6"/>
        </a:solidFill>
      </dgm:spPr>
      <dgm:t>
        <a:bodyPr/>
        <a:lstStyle/>
        <a:p>
          <a:r>
            <a:rPr lang="en-ZA" dirty="0" smtClean="0"/>
            <a:t>Hardware Error</a:t>
          </a:r>
          <a:endParaRPr lang="en-ZA" dirty="0"/>
        </a:p>
      </dgm:t>
    </dgm:pt>
    <dgm:pt modelId="{96983152-3133-4283-92F7-8116188C8CA8}" type="parTrans" cxnId="{5F19C326-AC64-4F55-AFCB-93C9865B5405}">
      <dgm:prSet/>
      <dgm:spPr/>
      <dgm:t>
        <a:bodyPr/>
        <a:lstStyle/>
        <a:p>
          <a:endParaRPr lang="en-ZA"/>
        </a:p>
      </dgm:t>
    </dgm:pt>
    <dgm:pt modelId="{27129767-E220-44A1-9718-E7D2DBF985FE}" type="sibTrans" cxnId="{5F19C326-AC64-4F55-AFCB-93C9865B5405}">
      <dgm:prSet/>
      <dgm:spPr/>
      <dgm:t>
        <a:bodyPr/>
        <a:lstStyle/>
        <a:p>
          <a:endParaRPr lang="en-ZA"/>
        </a:p>
      </dgm:t>
    </dgm:pt>
    <dgm:pt modelId="{65830585-B016-440A-A69D-C0D37C6F191A}">
      <dgm:prSet phldrT="[Text]"/>
      <dgm:spPr/>
      <dgm:t>
        <a:bodyPr/>
        <a:lstStyle/>
        <a:p>
          <a:r>
            <a:rPr lang="en-ZA" dirty="0" smtClean="0"/>
            <a:t>Disk drive crashes, electrical outages or power</a:t>
          </a:r>
          <a:endParaRPr lang="en-ZA" dirty="0"/>
        </a:p>
      </dgm:t>
    </dgm:pt>
    <dgm:pt modelId="{34553B33-AF5D-4F03-B40F-E05AB7A15351}" type="parTrans" cxnId="{1B65C151-41D4-41DD-9ABB-E4B17BDC0571}">
      <dgm:prSet/>
      <dgm:spPr/>
      <dgm:t>
        <a:bodyPr/>
        <a:lstStyle/>
        <a:p>
          <a:endParaRPr lang="en-ZA"/>
        </a:p>
      </dgm:t>
    </dgm:pt>
    <dgm:pt modelId="{7C677120-3139-4C3E-A7ED-749807B3EB6B}" type="sibTrans" cxnId="{1B65C151-41D4-41DD-9ABB-E4B17BDC0571}">
      <dgm:prSet/>
      <dgm:spPr/>
      <dgm:t>
        <a:bodyPr/>
        <a:lstStyle/>
        <a:p>
          <a:endParaRPr lang="en-ZA"/>
        </a:p>
      </dgm:t>
    </dgm:pt>
    <dgm:pt modelId="{6AE291E8-CB31-49BA-84AD-A0D1E645D9BC}">
      <dgm:prSet phldrT="[Text]"/>
      <dgm:spPr/>
      <dgm:t>
        <a:bodyPr/>
        <a:lstStyle/>
        <a:p>
          <a:r>
            <a:rPr lang="en-ZA" dirty="0" smtClean="0"/>
            <a:t>Manufacturer defects</a:t>
          </a:r>
          <a:endParaRPr lang="en-ZA" dirty="0"/>
        </a:p>
      </dgm:t>
    </dgm:pt>
    <dgm:pt modelId="{DF2B89D8-06F4-4F9C-8C0C-A65819EA7940}" type="parTrans" cxnId="{142390A1-FB73-4042-B853-5445A60056AE}">
      <dgm:prSet/>
      <dgm:spPr/>
      <dgm:t>
        <a:bodyPr/>
        <a:lstStyle/>
        <a:p>
          <a:endParaRPr lang="en-ZA"/>
        </a:p>
      </dgm:t>
    </dgm:pt>
    <dgm:pt modelId="{2643E836-346D-4AB5-97E8-A782EA0EDBB9}" type="sibTrans" cxnId="{142390A1-FB73-4042-B853-5445A60056AE}">
      <dgm:prSet/>
      <dgm:spPr/>
      <dgm:t>
        <a:bodyPr/>
        <a:lstStyle/>
        <a:p>
          <a:endParaRPr lang="en-ZA"/>
        </a:p>
      </dgm:t>
    </dgm:pt>
    <dgm:pt modelId="{20B0575A-DE0C-465B-B15B-79C6C4D82688}">
      <dgm:prSet phldrT="[Text]"/>
      <dgm:spPr>
        <a:solidFill>
          <a:srgbClr val="00B0F0"/>
        </a:solidFill>
      </dgm:spPr>
      <dgm:t>
        <a:bodyPr/>
        <a:lstStyle/>
        <a:p>
          <a:r>
            <a:rPr lang="en-ZA" dirty="0" smtClean="0"/>
            <a:t>Virus Attack</a:t>
          </a:r>
          <a:endParaRPr lang="en-ZA" dirty="0"/>
        </a:p>
      </dgm:t>
    </dgm:pt>
    <dgm:pt modelId="{AA788AEB-3168-49B6-BB6D-8AB5E6D50F2A}" type="parTrans" cxnId="{6CD5C059-E7ED-4FBC-85B3-7C06A2C738A9}">
      <dgm:prSet/>
      <dgm:spPr/>
      <dgm:t>
        <a:bodyPr/>
        <a:lstStyle/>
        <a:p>
          <a:endParaRPr lang="en-ZA"/>
        </a:p>
      </dgm:t>
    </dgm:pt>
    <dgm:pt modelId="{46C7535D-E53A-49F9-9088-39ED1BCE33C7}" type="sibTrans" cxnId="{6CD5C059-E7ED-4FBC-85B3-7C06A2C738A9}">
      <dgm:prSet/>
      <dgm:spPr/>
      <dgm:t>
        <a:bodyPr/>
        <a:lstStyle/>
        <a:p>
          <a:endParaRPr lang="en-ZA"/>
        </a:p>
      </dgm:t>
    </dgm:pt>
    <dgm:pt modelId="{82B12988-AF51-4417-8B73-C11B8B55C016}">
      <dgm:prSet/>
      <dgm:spPr/>
      <dgm:t>
        <a:bodyPr/>
        <a:lstStyle/>
        <a:p>
          <a:r>
            <a:rPr lang="en-ZA" dirty="0" smtClean="0"/>
            <a:t>Malware and virus infections</a:t>
          </a:r>
          <a:endParaRPr lang="en-ZA" dirty="0"/>
        </a:p>
      </dgm:t>
    </dgm:pt>
    <dgm:pt modelId="{1094E809-8553-4368-A0B8-C7A7599A76B2}" type="parTrans" cxnId="{1C53FAF2-BAD9-40E8-82C5-7CEAA9229E79}">
      <dgm:prSet/>
      <dgm:spPr/>
      <dgm:t>
        <a:bodyPr/>
        <a:lstStyle/>
        <a:p>
          <a:endParaRPr lang="en-ZA"/>
        </a:p>
      </dgm:t>
    </dgm:pt>
    <dgm:pt modelId="{2C03AB26-CE42-4BBE-B3F9-7BBCAA0D8875}" type="sibTrans" cxnId="{1C53FAF2-BAD9-40E8-82C5-7CEAA9229E79}">
      <dgm:prSet/>
      <dgm:spPr/>
      <dgm:t>
        <a:bodyPr/>
        <a:lstStyle/>
        <a:p>
          <a:endParaRPr lang="en-ZA"/>
        </a:p>
      </dgm:t>
    </dgm:pt>
    <dgm:pt modelId="{3F53E5AE-DE9F-41C4-A480-124CADAD5C0B}" type="pres">
      <dgm:prSet presAssocID="{B6F3B05B-45D4-4820-82F8-3F42CBE3F74E}" presName="linearFlow" presStyleCnt="0">
        <dgm:presLayoutVars>
          <dgm:dir/>
          <dgm:animLvl val="lvl"/>
          <dgm:resizeHandles val="exact"/>
        </dgm:presLayoutVars>
      </dgm:prSet>
      <dgm:spPr/>
      <dgm:t>
        <a:bodyPr/>
        <a:lstStyle/>
        <a:p>
          <a:endParaRPr lang="en-ZA"/>
        </a:p>
      </dgm:t>
    </dgm:pt>
    <dgm:pt modelId="{BB34DE59-B4F7-4CB5-A721-AFF04226D84D}" type="pres">
      <dgm:prSet presAssocID="{2AA3BC31-94D8-41F3-9EFB-493036C60CD1}" presName="composite" presStyleCnt="0"/>
      <dgm:spPr/>
    </dgm:pt>
    <dgm:pt modelId="{C4C6D8FD-BC5A-4AD4-A01D-88C5AB3332D4}" type="pres">
      <dgm:prSet presAssocID="{2AA3BC31-94D8-41F3-9EFB-493036C60CD1}" presName="parentText" presStyleLbl="alignNode1" presStyleIdx="0" presStyleCnt="4">
        <dgm:presLayoutVars>
          <dgm:chMax val="1"/>
          <dgm:bulletEnabled val="1"/>
        </dgm:presLayoutVars>
      </dgm:prSet>
      <dgm:spPr/>
      <dgm:t>
        <a:bodyPr/>
        <a:lstStyle/>
        <a:p>
          <a:endParaRPr lang="en-ZA"/>
        </a:p>
      </dgm:t>
    </dgm:pt>
    <dgm:pt modelId="{020256A0-C882-449A-A5BE-8AB7DDD2FE7A}" type="pres">
      <dgm:prSet presAssocID="{2AA3BC31-94D8-41F3-9EFB-493036C60CD1}" presName="descendantText" presStyleLbl="alignAcc1" presStyleIdx="0" presStyleCnt="4">
        <dgm:presLayoutVars>
          <dgm:bulletEnabled val="1"/>
        </dgm:presLayoutVars>
      </dgm:prSet>
      <dgm:spPr/>
      <dgm:t>
        <a:bodyPr/>
        <a:lstStyle/>
        <a:p>
          <a:endParaRPr lang="en-ZA"/>
        </a:p>
      </dgm:t>
    </dgm:pt>
    <dgm:pt modelId="{94C398FF-A9A1-42DC-959B-87728E560879}" type="pres">
      <dgm:prSet presAssocID="{E4B7D15D-D8AC-48B1-845C-1029F7BB289B}" presName="sp" presStyleCnt="0"/>
      <dgm:spPr/>
    </dgm:pt>
    <dgm:pt modelId="{D00FD0FF-3480-44CF-9C73-60122483BB25}" type="pres">
      <dgm:prSet presAssocID="{F8FE42CC-41EC-4576-BCA1-9C877B3200F1}" presName="composite" presStyleCnt="0"/>
      <dgm:spPr/>
    </dgm:pt>
    <dgm:pt modelId="{60E76DFE-45A1-4328-8C61-4D6C410E4631}" type="pres">
      <dgm:prSet presAssocID="{F8FE42CC-41EC-4576-BCA1-9C877B3200F1}" presName="parentText" presStyleLbl="alignNode1" presStyleIdx="1" presStyleCnt="4">
        <dgm:presLayoutVars>
          <dgm:chMax val="1"/>
          <dgm:bulletEnabled val="1"/>
        </dgm:presLayoutVars>
      </dgm:prSet>
      <dgm:spPr/>
      <dgm:t>
        <a:bodyPr/>
        <a:lstStyle/>
        <a:p>
          <a:endParaRPr lang="en-ZA"/>
        </a:p>
      </dgm:t>
    </dgm:pt>
    <dgm:pt modelId="{D39C8A94-FD67-4D11-B0B1-0F624E834EEC}" type="pres">
      <dgm:prSet presAssocID="{F8FE42CC-41EC-4576-BCA1-9C877B3200F1}" presName="descendantText" presStyleLbl="alignAcc1" presStyleIdx="1" presStyleCnt="4">
        <dgm:presLayoutVars>
          <dgm:bulletEnabled val="1"/>
        </dgm:presLayoutVars>
      </dgm:prSet>
      <dgm:spPr/>
      <dgm:t>
        <a:bodyPr/>
        <a:lstStyle/>
        <a:p>
          <a:endParaRPr lang="en-ZA"/>
        </a:p>
      </dgm:t>
    </dgm:pt>
    <dgm:pt modelId="{DC84C306-FB01-449A-84F7-655C8C2CA16C}" type="pres">
      <dgm:prSet presAssocID="{ABBF01F5-2F8B-4AA4-95B7-6774EE12C6B5}" presName="sp" presStyleCnt="0"/>
      <dgm:spPr/>
    </dgm:pt>
    <dgm:pt modelId="{09F5340F-63DA-4F2C-A4B3-DACCB095C302}" type="pres">
      <dgm:prSet presAssocID="{0C7733C3-1C28-49CF-ADF7-1BD3553CAFAE}" presName="composite" presStyleCnt="0"/>
      <dgm:spPr/>
    </dgm:pt>
    <dgm:pt modelId="{5F1AF579-3E99-4AFA-BA41-301FE677D194}" type="pres">
      <dgm:prSet presAssocID="{0C7733C3-1C28-49CF-ADF7-1BD3553CAFAE}" presName="parentText" presStyleLbl="alignNode1" presStyleIdx="2" presStyleCnt="4">
        <dgm:presLayoutVars>
          <dgm:chMax val="1"/>
          <dgm:bulletEnabled val="1"/>
        </dgm:presLayoutVars>
      </dgm:prSet>
      <dgm:spPr/>
      <dgm:t>
        <a:bodyPr/>
        <a:lstStyle/>
        <a:p>
          <a:endParaRPr lang="en-ZA"/>
        </a:p>
      </dgm:t>
    </dgm:pt>
    <dgm:pt modelId="{A49ACE30-4B9A-4EFF-98F3-734BD73335DE}" type="pres">
      <dgm:prSet presAssocID="{0C7733C3-1C28-49CF-ADF7-1BD3553CAFAE}" presName="descendantText" presStyleLbl="alignAcc1" presStyleIdx="2" presStyleCnt="4">
        <dgm:presLayoutVars>
          <dgm:bulletEnabled val="1"/>
        </dgm:presLayoutVars>
      </dgm:prSet>
      <dgm:spPr/>
      <dgm:t>
        <a:bodyPr/>
        <a:lstStyle/>
        <a:p>
          <a:endParaRPr lang="en-ZA"/>
        </a:p>
      </dgm:t>
    </dgm:pt>
    <dgm:pt modelId="{75D24FA4-DB4A-4218-8B38-39000AA9A35F}" type="pres">
      <dgm:prSet presAssocID="{27129767-E220-44A1-9718-E7D2DBF985FE}" presName="sp" presStyleCnt="0"/>
      <dgm:spPr/>
    </dgm:pt>
    <dgm:pt modelId="{29EC0DC2-8EB7-4D36-BA1A-8D3CF003BBD1}" type="pres">
      <dgm:prSet presAssocID="{20B0575A-DE0C-465B-B15B-79C6C4D82688}" presName="composite" presStyleCnt="0"/>
      <dgm:spPr/>
    </dgm:pt>
    <dgm:pt modelId="{300FE966-71DE-4DEF-A805-6223E14F4925}" type="pres">
      <dgm:prSet presAssocID="{20B0575A-DE0C-465B-B15B-79C6C4D82688}" presName="parentText" presStyleLbl="alignNode1" presStyleIdx="3" presStyleCnt="4">
        <dgm:presLayoutVars>
          <dgm:chMax val="1"/>
          <dgm:bulletEnabled val="1"/>
        </dgm:presLayoutVars>
      </dgm:prSet>
      <dgm:spPr/>
      <dgm:t>
        <a:bodyPr/>
        <a:lstStyle/>
        <a:p>
          <a:endParaRPr lang="en-ZA"/>
        </a:p>
      </dgm:t>
    </dgm:pt>
    <dgm:pt modelId="{25F0ABBF-8ABF-4BAA-A324-3E8DD3DEB98C}" type="pres">
      <dgm:prSet presAssocID="{20B0575A-DE0C-465B-B15B-79C6C4D82688}" presName="descendantText" presStyleLbl="alignAcc1" presStyleIdx="3" presStyleCnt="4">
        <dgm:presLayoutVars>
          <dgm:bulletEnabled val="1"/>
        </dgm:presLayoutVars>
      </dgm:prSet>
      <dgm:spPr/>
      <dgm:t>
        <a:bodyPr/>
        <a:lstStyle/>
        <a:p>
          <a:endParaRPr lang="en-ZA"/>
        </a:p>
      </dgm:t>
    </dgm:pt>
  </dgm:ptLst>
  <dgm:cxnLst>
    <dgm:cxn modelId="{49FB2FBF-59FC-4E27-A12F-61D1C6CBB2C9}" type="presOf" srcId="{2AA3BC31-94D8-41F3-9EFB-493036C60CD1}" destId="{C4C6D8FD-BC5A-4AD4-A01D-88C5AB3332D4}" srcOrd="0" destOrd="0" presId="urn:microsoft.com/office/officeart/2005/8/layout/chevron2"/>
    <dgm:cxn modelId="{E5D9CFDB-89B1-408F-AD38-A08A58CD4063}" type="presOf" srcId="{4062A294-7156-45A0-A5F5-89C83A492F29}" destId="{020256A0-C882-449A-A5BE-8AB7DDD2FE7A}" srcOrd="0" destOrd="1" presId="urn:microsoft.com/office/officeart/2005/8/layout/chevron2"/>
    <dgm:cxn modelId="{929F03F1-90EF-45C7-8AEC-955AFE69AAD5}" srcId="{B6F3B05B-45D4-4820-82F8-3F42CBE3F74E}" destId="{2AA3BC31-94D8-41F3-9EFB-493036C60CD1}" srcOrd="0" destOrd="0" parTransId="{2F3C3711-FEBD-4FBA-9035-9C97F94C713A}" sibTransId="{E4B7D15D-D8AC-48B1-845C-1029F7BB289B}"/>
    <dgm:cxn modelId="{B7C9DD76-9531-4F72-A21F-007BE38DB137}" srcId="{F8FE42CC-41EC-4576-BCA1-9C877B3200F1}" destId="{CFE46943-9E2B-4AB4-AC8C-09F82308821D}" srcOrd="1" destOrd="0" parTransId="{50164FD6-414E-45D7-B21C-240661E6D3DB}" sibTransId="{B93EF918-F8C6-4FA8-ACE8-959870649E19}"/>
    <dgm:cxn modelId="{81403BD7-FFDD-463C-8FF1-9ED751F0AD0A}" type="presOf" srcId="{6AE291E8-CB31-49BA-84AD-A0D1E645D9BC}" destId="{A49ACE30-4B9A-4EFF-98F3-734BD73335DE}" srcOrd="0" destOrd="1" presId="urn:microsoft.com/office/officeart/2005/8/layout/chevron2"/>
    <dgm:cxn modelId="{23D72A49-D5A1-466E-A076-EFE95B7D4B4C}" srcId="{B6F3B05B-45D4-4820-82F8-3F42CBE3F74E}" destId="{F8FE42CC-41EC-4576-BCA1-9C877B3200F1}" srcOrd="1" destOrd="0" parTransId="{CE0A7530-D7E9-4B62-B725-3E63EC78DC08}" sibTransId="{ABBF01F5-2F8B-4AA4-95B7-6774EE12C6B5}"/>
    <dgm:cxn modelId="{1B65C151-41D4-41DD-9ABB-E4B17BDC0571}" srcId="{0C7733C3-1C28-49CF-ADF7-1BD3553CAFAE}" destId="{65830585-B016-440A-A69D-C0D37C6F191A}" srcOrd="0" destOrd="0" parTransId="{34553B33-AF5D-4F03-B40F-E05AB7A15351}" sibTransId="{7C677120-3139-4C3E-A7ED-749807B3EB6B}"/>
    <dgm:cxn modelId="{1250E3A1-F02B-4EE2-9016-5F23C0B2C01C}" type="presOf" srcId="{CFE46943-9E2B-4AB4-AC8C-09F82308821D}" destId="{D39C8A94-FD67-4D11-B0B1-0F624E834EEC}" srcOrd="0" destOrd="1" presId="urn:microsoft.com/office/officeart/2005/8/layout/chevron2"/>
    <dgm:cxn modelId="{76A28030-F8E5-4DE3-AEB1-1B7C8350E249}" type="presOf" srcId="{5923BFE4-8229-4A27-AD93-98F74D7A12B8}" destId="{D39C8A94-FD67-4D11-B0B1-0F624E834EEC}" srcOrd="0" destOrd="0" presId="urn:microsoft.com/office/officeart/2005/8/layout/chevron2"/>
    <dgm:cxn modelId="{82CF2500-EBD0-4626-97EB-5FD280FD7332}" srcId="{F8FE42CC-41EC-4576-BCA1-9C877B3200F1}" destId="{5923BFE4-8229-4A27-AD93-98F74D7A12B8}" srcOrd="0" destOrd="0" parTransId="{139BA27F-AA8A-4560-A8D0-44D0C3CA116A}" sibTransId="{79BEE6C0-8DEC-4B56-AF25-828F7430CB71}"/>
    <dgm:cxn modelId="{B8C2AD47-3C9A-442C-9398-C3894A7E4DFA}" type="presOf" srcId="{20B0575A-DE0C-465B-B15B-79C6C4D82688}" destId="{300FE966-71DE-4DEF-A805-6223E14F4925}" srcOrd="0" destOrd="0" presId="urn:microsoft.com/office/officeart/2005/8/layout/chevron2"/>
    <dgm:cxn modelId="{CCE2B6A4-DD78-4AFB-A14F-5391E17826E1}" type="presOf" srcId="{65830585-B016-440A-A69D-C0D37C6F191A}" destId="{A49ACE30-4B9A-4EFF-98F3-734BD73335DE}" srcOrd="0" destOrd="0" presId="urn:microsoft.com/office/officeart/2005/8/layout/chevron2"/>
    <dgm:cxn modelId="{7FE46599-E6E5-41AB-8A02-0F0C3197B58F}" srcId="{2AA3BC31-94D8-41F3-9EFB-493036C60CD1}" destId="{95ECC280-DFE6-4128-B0CF-CC9453EC7491}" srcOrd="0" destOrd="0" parTransId="{E93DD93A-7B45-4D7E-90AD-E3E5A2D38672}" sibTransId="{85AC4208-3FD9-4577-9BB5-EB6739C4F5DD}"/>
    <dgm:cxn modelId="{5F19C326-AC64-4F55-AFCB-93C9865B5405}" srcId="{B6F3B05B-45D4-4820-82F8-3F42CBE3F74E}" destId="{0C7733C3-1C28-49CF-ADF7-1BD3553CAFAE}" srcOrd="2" destOrd="0" parTransId="{96983152-3133-4283-92F7-8116188C8CA8}" sibTransId="{27129767-E220-44A1-9718-E7D2DBF985FE}"/>
    <dgm:cxn modelId="{C21AA1F3-E1C1-4BB7-B99E-61AEBD67722E}" type="presOf" srcId="{95ECC280-DFE6-4128-B0CF-CC9453EC7491}" destId="{020256A0-C882-449A-A5BE-8AB7DDD2FE7A}" srcOrd="0" destOrd="0" presId="urn:microsoft.com/office/officeart/2005/8/layout/chevron2"/>
    <dgm:cxn modelId="{489B1B4B-5CC9-45E5-A95D-9418F1528BB8}" srcId="{2AA3BC31-94D8-41F3-9EFB-493036C60CD1}" destId="{4062A294-7156-45A0-A5F5-89C83A492F29}" srcOrd="1" destOrd="0" parTransId="{85ABDC4B-00CD-4A6A-9EF7-D50C3C83EC8D}" sibTransId="{F4EC9814-69B1-48FE-92AB-96B6DC0BD9DC}"/>
    <dgm:cxn modelId="{1C53FAF2-BAD9-40E8-82C5-7CEAA9229E79}" srcId="{20B0575A-DE0C-465B-B15B-79C6C4D82688}" destId="{82B12988-AF51-4417-8B73-C11B8B55C016}" srcOrd="0" destOrd="0" parTransId="{1094E809-8553-4368-A0B8-C7A7599A76B2}" sibTransId="{2C03AB26-CE42-4BBE-B3F9-7BBCAA0D8875}"/>
    <dgm:cxn modelId="{142390A1-FB73-4042-B853-5445A60056AE}" srcId="{0C7733C3-1C28-49CF-ADF7-1BD3553CAFAE}" destId="{6AE291E8-CB31-49BA-84AD-A0D1E645D9BC}" srcOrd="1" destOrd="0" parTransId="{DF2B89D8-06F4-4F9C-8C0C-A65819EA7940}" sibTransId="{2643E836-346D-4AB5-97E8-A782EA0EDBB9}"/>
    <dgm:cxn modelId="{57D037B1-277A-4CE2-A54B-2D53CDCE08C6}" type="presOf" srcId="{0C7733C3-1C28-49CF-ADF7-1BD3553CAFAE}" destId="{5F1AF579-3E99-4AFA-BA41-301FE677D194}" srcOrd="0" destOrd="0" presId="urn:microsoft.com/office/officeart/2005/8/layout/chevron2"/>
    <dgm:cxn modelId="{11C098DB-72B2-4D34-825C-BD313B10DD2D}" type="presOf" srcId="{F8FE42CC-41EC-4576-BCA1-9C877B3200F1}" destId="{60E76DFE-45A1-4328-8C61-4D6C410E4631}" srcOrd="0" destOrd="0" presId="urn:microsoft.com/office/officeart/2005/8/layout/chevron2"/>
    <dgm:cxn modelId="{ECB06582-4F63-4D95-B2EC-3D35C79B04A8}" type="presOf" srcId="{82B12988-AF51-4417-8B73-C11B8B55C016}" destId="{25F0ABBF-8ABF-4BAA-A324-3E8DD3DEB98C}" srcOrd="0" destOrd="0" presId="urn:microsoft.com/office/officeart/2005/8/layout/chevron2"/>
    <dgm:cxn modelId="{7E8D6DB5-EBF4-4FA0-A6FB-0B4822B0561C}" type="presOf" srcId="{B6F3B05B-45D4-4820-82F8-3F42CBE3F74E}" destId="{3F53E5AE-DE9F-41C4-A480-124CADAD5C0B}" srcOrd="0" destOrd="0" presId="urn:microsoft.com/office/officeart/2005/8/layout/chevron2"/>
    <dgm:cxn modelId="{6CD5C059-E7ED-4FBC-85B3-7C06A2C738A9}" srcId="{B6F3B05B-45D4-4820-82F8-3F42CBE3F74E}" destId="{20B0575A-DE0C-465B-B15B-79C6C4D82688}" srcOrd="3" destOrd="0" parTransId="{AA788AEB-3168-49B6-BB6D-8AB5E6D50F2A}" sibTransId="{46C7535D-E53A-49F9-9088-39ED1BCE33C7}"/>
    <dgm:cxn modelId="{A29B2F6D-7B6E-4D4E-94AE-52159F743E05}" type="presParOf" srcId="{3F53E5AE-DE9F-41C4-A480-124CADAD5C0B}" destId="{BB34DE59-B4F7-4CB5-A721-AFF04226D84D}" srcOrd="0" destOrd="0" presId="urn:microsoft.com/office/officeart/2005/8/layout/chevron2"/>
    <dgm:cxn modelId="{4C275FB7-B893-4BA9-9E92-82F63FAF4B96}" type="presParOf" srcId="{BB34DE59-B4F7-4CB5-A721-AFF04226D84D}" destId="{C4C6D8FD-BC5A-4AD4-A01D-88C5AB3332D4}" srcOrd="0" destOrd="0" presId="urn:microsoft.com/office/officeart/2005/8/layout/chevron2"/>
    <dgm:cxn modelId="{8E251865-9486-44F9-958C-13517022D46F}" type="presParOf" srcId="{BB34DE59-B4F7-4CB5-A721-AFF04226D84D}" destId="{020256A0-C882-449A-A5BE-8AB7DDD2FE7A}" srcOrd="1" destOrd="0" presId="urn:microsoft.com/office/officeart/2005/8/layout/chevron2"/>
    <dgm:cxn modelId="{41CB83B7-7D11-4390-8E90-6E1C1766FD84}" type="presParOf" srcId="{3F53E5AE-DE9F-41C4-A480-124CADAD5C0B}" destId="{94C398FF-A9A1-42DC-959B-87728E560879}" srcOrd="1" destOrd="0" presId="urn:microsoft.com/office/officeart/2005/8/layout/chevron2"/>
    <dgm:cxn modelId="{CBAEFAA0-D4F2-429A-971F-BCB8DF8A19CD}" type="presParOf" srcId="{3F53E5AE-DE9F-41C4-A480-124CADAD5C0B}" destId="{D00FD0FF-3480-44CF-9C73-60122483BB25}" srcOrd="2" destOrd="0" presId="urn:microsoft.com/office/officeart/2005/8/layout/chevron2"/>
    <dgm:cxn modelId="{B95BBF36-58E7-4B8C-B826-F0715609CD1B}" type="presParOf" srcId="{D00FD0FF-3480-44CF-9C73-60122483BB25}" destId="{60E76DFE-45A1-4328-8C61-4D6C410E4631}" srcOrd="0" destOrd="0" presId="urn:microsoft.com/office/officeart/2005/8/layout/chevron2"/>
    <dgm:cxn modelId="{EC34B73E-1BD4-41FD-9952-2D1575724024}" type="presParOf" srcId="{D00FD0FF-3480-44CF-9C73-60122483BB25}" destId="{D39C8A94-FD67-4D11-B0B1-0F624E834EEC}" srcOrd="1" destOrd="0" presId="urn:microsoft.com/office/officeart/2005/8/layout/chevron2"/>
    <dgm:cxn modelId="{E2B045F2-1F3C-425B-B880-D0BB5A9E780C}" type="presParOf" srcId="{3F53E5AE-DE9F-41C4-A480-124CADAD5C0B}" destId="{DC84C306-FB01-449A-84F7-655C8C2CA16C}" srcOrd="3" destOrd="0" presId="urn:microsoft.com/office/officeart/2005/8/layout/chevron2"/>
    <dgm:cxn modelId="{69542702-111E-4DEB-A485-B292626F86AE}" type="presParOf" srcId="{3F53E5AE-DE9F-41C4-A480-124CADAD5C0B}" destId="{09F5340F-63DA-4F2C-A4B3-DACCB095C302}" srcOrd="4" destOrd="0" presId="urn:microsoft.com/office/officeart/2005/8/layout/chevron2"/>
    <dgm:cxn modelId="{AB4CAD7F-9ADE-4AC1-A34E-68306D2E4C13}" type="presParOf" srcId="{09F5340F-63DA-4F2C-A4B3-DACCB095C302}" destId="{5F1AF579-3E99-4AFA-BA41-301FE677D194}" srcOrd="0" destOrd="0" presId="urn:microsoft.com/office/officeart/2005/8/layout/chevron2"/>
    <dgm:cxn modelId="{102FE4BC-F976-40F1-9846-C70A87C360D8}" type="presParOf" srcId="{09F5340F-63DA-4F2C-A4B3-DACCB095C302}" destId="{A49ACE30-4B9A-4EFF-98F3-734BD73335DE}" srcOrd="1" destOrd="0" presId="urn:microsoft.com/office/officeart/2005/8/layout/chevron2"/>
    <dgm:cxn modelId="{76BA8904-99B7-4659-B27A-623588CCF447}" type="presParOf" srcId="{3F53E5AE-DE9F-41C4-A480-124CADAD5C0B}" destId="{75D24FA4-DB4A-4218-8B38-39000AA9A35F}" srcOrd="5" destOrd="0" presId="urn:microsoft.com/office/officeart/2005/8/layout/chevron2"/>
    <dgm:cxn modelId="{3DC5B45E-4D17-448E-92AD-1B15E8D72243}" type="presParOf" srcId="{3F53E5AE-DE9F-41C4-A480-124CADAD5C0B}" destId="{29EC0DC2-8EB7-4D36-BA1A-8D3CF003BBD1}" srcOrd="6" destOrd="0" presId="urn:microsoft.com/office/officeart/2005/8/layout/chevron2"/>
    <dgm:cxn modelId="{5593ED8B-C9C9-4721-A2F2-FE41D9020E67}" type="presParOf" srcId="{29EC0DC2-8EB7-4D36-BA1A-8D3CF003BBD1}" destId="{300FE966-71DE-4DEF-A805-6223E14F4925}" srcOrd="0" destOrd="0" presId="urn:microsoft.com/office/officeart/2005/8/layout/chevron2"/>
    <dgm:cxn modelId="{16569B2A-108A-4B6F-B9CA-683B1EF0362B}" type="presParOf" srcId="{29EC0DC2-8EB7-4D36-BA1A-8D3CF003BBD1}" destId="{25F0ABBF-8ABF-4BAA-A324-3E8DD3DEB9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F3B05B-45D4-4820-82F8-3F42CBE3F74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2AA3BC31-94D8-41F3-9EFB-493036C60CD1}">
      <dgm:prSet phldrT="[Text]"/>
      <dgm:spPr>
        <a:solidFill>
          <a:srgbClr val="FF0000"/>
        </a:solidFill>
      </dgm:spPr>
      <dgm:t>
        <a:bodyPr/>
        <a:lstStyle/>
        <a:p>
          <a:r>
            <a:rPr lang="en-ZA" dirty="0" smtClean="0"/>
            <a:t>Human Error</a:t>
          </a:r>
          <a:endParaRPr lang="en-ZA" dirty="0"/>
        </a:p>
      </dgm:t>
    </dgm:pt>
    <dgm:pt modelId="{2F3C3711-FEBD-4FBA-9035-9C97F94C713A}" type="parTrans" cxnId="{929F03F1-90EF-45C7-8AEC-955AFE69AAD5}">
      <dgm:prSet/>
      <dgm:spPr/>
      <dgm:t>
        <a:bodyPr/>
        <a:lstStyle/>
        <a:p>
          <a:endParaRPr lang="en-ZA"/>
        </a:p>
      </dgm:t>
    </dgm:pt>
    <dgm:pt modelId="{E4B7D15D-D8AC-48B1-845C-1029F7BB289B}" type="sibTrans" cxnId="{929F03F1-90EF-45C7-8AEC-955AFE69AAD5}">
      <dgm:prSet/>
      <dgm:spPr/>
      <dgm:t>
        <a:bodyPr/>
        <a:lstStyle/>
        <a:p>
          <a:endParaRPr lang="en-ZA"/>
        </a:p>
      </dgm:t>
    </dgm:pt>
    <dgm:pt modelId="{95ECC280-DFE6-4128-B0CF-CC9453EC7491}">
      <dgm:prSet phldrT="[Text]"/>
      <dgm:spPr/>
      <dgm:t>
        <a:bodyPr/>
        <a:lstStyle/>
        <a:p>
          <a:r>
            <a:rPr lang="en-ZA" dirty="0" smtClean="0"/>
            <a:t>Intentional deletion</a:t>
          </a:r>
          <a:endParaRPr lang="en-ZA" dirty="0"/>
        </a:p>
      </dgm:t>
    </dgm:pt>
    <dgm:pt modelId="{E93DD93A-7B45-4D7E-90AD-E3E5A2D38672}" type="parTrans" cxnId="{7FE46599-E6E5-41AB-8A02-0F0C3197B58F}">
      <dgm:prSet/>
      <dgm:spPr/>
      <dgm:t>
        <a:bodyPr/>
        <a:lstStyle/>
        <a:p>
          <a:endParaRPr lang="en-ZA"/>
        </a:p>
      </dgm:t>
    </dgm:pt>
    <dgm:pt modelId="{85AC4208-3FD9-4577-9BB5-EB6739C4F5DD}" type="sibTrans" cxnId="{7FE46599-E6E5-41AB-8A02-0F0C3197B58F}">
      <dgm:prSet/>
      <dgm:spPr/>
      <dgm:t>
        <a:bodyPr/>
        <a:lstStyle/>
        <a:p>
          <a:endParaRPr lang="en-ZA"/>
        </a:p>
      </dgm:t>
    </dgm:pt>
    <dgm:pt modelId="{4062A294-7156-45A0-A5F5-89C83A492F29}">
      <dgm:prSet phldrT="[Text]"/>
      <dgm:spPr/>
      <dgm:t>
        <a:bodyPr/>
        <a:lstStyle/>
        <a:p>
          <a:r>
            <a:rPr lang="en-ZA" dirty="0" smtClean="0"/>
            <a:t>Accidental deletion or overwriting of files</a:t>
          </a:r>
          <a:endParaRPr lang="en-ZA" dirty="0"/>
        </a:p>
      </dgm:t>
    </dgm:pt>
    <dgm:pt modelId="{85ABDC4B-00CD-4A6A-9EF7-D50C3C83EC8D}" type="parTrans" cxnId="{489B1B4B-5CC9-45E5-A95D-9418F1528BB8}">
      <dgm:prSet/>
      <dgm:spPr/>
      <dgm:t>
        <a:bodyPr/>
        <a:lstStyle/>
        <a:p>
          <a:endParaRPr lang="en-ZA"/>
        </a:p>
      </dgm:t>
    </dgm:pt>
    <dgm:pt modelId="{F4EC9814-69B1-48FE-92AB-96B6DC0BD9DC}" type="sibTrans" cxnId="{489B1B4B-5CC9-45E5-A95D-9418F1528BB8}">
      <dgm:prSet/>
      <dgm:spPr/>
      <dgm:t>
        <a:bodyPr/>
        <a:lstStyle/>
        <a:p>
          <a:endParaRPr lang="en-ZA"/>
        </a:p>
      </dgm:t>
    </dgm:pt>
    <dgm:pt modelId="{F8FE42CC-41EC-4576-BCA1-9C877B3200F1}">
      <dgm:prSet phldrT="[Text]"/>
      <dgm:spPr>
        <a:solidFill>
          <a:srgbClr val="FFC000"/>
        </a:solidFill>
      </dgm:spPr>
      <dgm:t>
        <a:bodyPr/>
        <a:lstStyle/>
        <a:p>
          <a:r>
            <a:rPr lang="en-ZA" dirty="0" smtClean="0"/>
            <a:t>Software Corruption</a:t>
          </a:r>
          <a:endParaRPr lang="en-ZA" dirty="0"/>
        </a:p>
      </dgm:t>
    </dgm:pt>
    <dgm:pt modelId="{CE0A7530-D7E9-4B62-B725-3E63EC78DC08}" type="parTrans" cxnId="{23D72A49-D5A1-466E-A076-EFE95B7D4B4C}">
      <dgm:prSet/>
      <dgm:spPr/>
      <dgm:t>
        <a:bodyPr/>
        <a:lstStyle/>
        <a:p>
          <a:endParaRPr lang="en-ZA"/>
        </a:p>
      </dgm:t>
    </dgm:pt>
    <dgm:pt modelId="{ABBF01F5-2F8B-4AA4-95B7-6774EE12C6B5}" type="sibTrans" cxnId="{23D72A49-D5A1-466E-A076-EFE95B7D4B4C}">
      <dgm:prSet/>
      <dgm:spPr/>
      <dgm:t>
        <a:bodyPr/>
        <a:lstStyle/>
        <a:p>
          <a:endParaRPr lang="en-ZA"/>
        </a:p>
      </dgm:t>
    </dgm:pt>
    <dgm:pt modelId="{5923BFE4-8229-4A27-AD93-98F74D7A12B8}">
      <dgm:prSet phldrT="[Text]"/>
      <dgm:spPr/>
      <dgm:t>
        <a:bodyPr/>
        <a:lstStyle/>
        <a:p>
          <a:r>
            <a:rPr lang="en-ZA" dirty="0" smtClean="0"/>
            <a:t>Application displaying error messages</a:t>
          </a:r>
          <a:endParaRPr lang="en-ZA" dirty="0"/>
        </a:p>
      </dgm:t>
    </dgm:pt>
    <dgm:pt modelId="{139BA27F-AA8A-4560-A8D0-44D0C3CA116A}" type="parTrans" cxnId="{82CF2500-EBD0-4626-97EB-5FD280FD7332}">
      <dgm:prSet/>
      <dgm:spPr/>
      <dgm:t>
        <a:bodyPr/>
        <a:lstStyle/>
        <a:p>
          <a:endParaRPr lang="en-ZA"/>
        </a:p>
      </dgm:t>
    </dgm:pt>
    <dgm:pt modelId="{79BEE6C0-8DEC-4B56-AF25-828F7430CB71}" type="sibTrans" cxnId="{82CF2500-EBD0-4626-97EB-5FD280FD7332}">
      <dgm:prSet/>
      <dgm:spPr/>
      <dgm:t>
        <a:bodyPr/>
        <a:lstStyle/>
        <a:p>
          <a:endParaRPr lang="en-ZA"/>
        </a:p>
      </dgm:t>
    </dgm:pt>
    <dgm:pt modelId="{0C7733C3-1C28-49CF-ADF7-1BD3553CAFAE}">
      <dgm:prSet phldrT="[Text]"/>
      <dgm:spPr/>
      <dgm:t>
        <a:bodyPr/>
        <a:lstStyle/>
        <a:p>
          <a:endParaRPr lang="en-ZA" dirty="0"/>
        </a:p>
      </dgm:t>
    </dgm:pt>
    <dgm:pt modelId="{96983152-3133-4283-92F7-8116188C8CA8}" type="parTrans" cxnId="{5F19C326-AC64-4F55-AFCB-93C9865B5405}">
      <dgm:prSet/>
      <dgm:spPr/>
      <dgm:t>
        <a:bodyPr/>
        <a:lstStyle/>
        <a:p>
          <a:endParaRPr lang="en-ZA"/>
        </a:p>
      </dgm:t>
    </dgm:pt>
    <dgm:pt modelId="{27129767-E220-44A1-9718-E7D2DBF985FE}" type="sibTrans" cxnId="{5F19C326-AC64-4F55-AFCB-93C9865B5405}">
      <dgm:prSet/>
      <dgm:spPr/>
      <dgm:t>
        <a:bodyPr/>
        <a:lstStyle/>
        <a:p>
          <a:endParaRPr lang="en-ZA"/>
        </a:p>
      </dgm:t>
    </dgm:pt>
    <dgm:pt modelId="{65830585-B016-440A-A69D-C0D37C6F191A}">
      <dgm:prSet phldrT="[Text]"/>
      <dgm:spPr/>
      <dgm:t>
        <a:bodyPr/>
        <a:lstStyle/>
        <a:p>
          <a:endParaRPr lang="en-ZA" dirty="0"/>
        </a:p>
      </dgm:t>
    </dgm:pt>
    <dgm:pt modelId="{34553B33-AF5D-4F03-B40F-E05AB7A15351}" type="parTrans" cxnId="{1B65C151-41D4-41DD-9ABB-E4B17BDC0571}">
      <dgm:prSet/>
      <dgm:spPr/>
      <dgm:t>
        <a:bodyPr/>
        <a:lstStyle/>
        <a:p>
          <a:endParaRPr lang="en-ZA"/>
        </a:p>
      </dgm:t>
    </dgm:pt>
    <dgm:pt modelId="{7C677120-3139-4C3E-A7ED-749807B3EB6B}" type="sibTrans" cxnId="{1B65C151-41D4-41DD-9ABB-E4B17BDC0571}">
      <dgm:prSet/>
      <dgm:spPr/>
      <dgm:t>
        <a:bodyPr/>
        <a:lstStyle/>
        <a:p>
          <a:endParaRPr lang="en-ZA"/>
        </a:p>
      </dgm:t>
    </dgm:pt>
    <dgm:pt modelId="{FCAFAD49-4C28-481C-9745-9459489C2428}">
      <dgm:prSet phldrT="[Text]"/>
      <dgm:spPr/>
      <dgm:t>
        <a:bodyPr/>
        <a:lstStyle/>
        <a:p>
          <a:endParaRPr lang="en-ZA" dirty="0"/>
        </a:p>
      </dgm:t>
    </dgm:pt>
    <dgm:pt modelId="{5BB46C83-5D23-40C2-BE42-6DB765BB462D}" type="parTrans" cxnId="{224BF3BF-E80B-455C-9FF2-09C5F6CA073A}">
      <dgm:prSet/>
      <dgm:spPr/>
      <dgm:t>
        <a:bodyPr/>
        <a:lstStyle/>
        <a:p>
          <a:endParaRPr lang="en-ZA"/>
        </a:p>
      </dgm:t>
    </dgm:pt>
    <dgm:pt modelId="{F765A0BE-7A5C-4DF0-B6EE-7B9761D49F99}" type="sibTrans" cxnId="{224BF3BF-E80B-455C-9FF2-09C5F6CA073A}">
      <dgm:prSet/>
      <dgm:spPr/>
      <dgm:t>
        <a:bodyPr/>
        <a:lstStyle/>
        <a:p>
          <a:endParaRPr lang="en-ZA"/>
        </a:p>
      </dgm:t>
    </dgm:pt>
    <dgm:pt modelId="{3F53E5AE-DE9F-41C4-A480-124CADAD5C0B}" type="pres">
      <dgm:prSet presAssocID="{B6F3B05B-45D4-4820-82F8-3F42CBE3F74E}" presName="linearFlow" presStyleCnt="0">
        <dgm:presLayoutVars>
          <dgm:dir/>
          <dgm:animLvl val="lvl"/>
          <dgm:resizeHandles val="exact"/>
        </dgm:presLayoutVars>
      </dgm:prSet>
      <dgm:spPr/>
      <dgm:t>
        <a:bodyPr/>
        <a:lstStyle/>
        <a:p>
          <a:endParaRPr lang="en-ZA"/>
        </a:p>
      </dgm:t>
    </dgm:pt>
    <dgm:pt modelId="{BB34DE59-B4F7-4CB5-A721-AFF04226D84D}" type="pres">
      <dgm:prSet presAssocID="{2AA3BC31-94D8-41F3-9EFB-493036C60CD1}" presName="composite" presStyleCnt="0"/>
      <dgm:spPr/>
    </dgm:pt>
    <dgm:pt modelId="{C4C6D8FD-BC5A-4AD4-A01D-88C5AB3332D4}" type="pres">
      <dgm:prSet presAssocID="{2AA3BC31-94D8-41F3-9EFB-493036C60CD1}" presName="parentText" presStyleLbl="alignNode1" presStyleIdx="0" presStyleCnt="3">
        <dgm:presLayoutVars>
          <dgm:chMax val="1"/>
          <dgm:bulletEnabled val="1"/>
        </dgm:presLayoutVars>
      </dgm:prSet>
      <dgm:spPr/>
      <dgm:t>
        <a:bodyPr/>
        <a:lstStyle/>
        <a:p>
          <a:endParaRPr lang="en-ZA"/>
        </a:p>
      </dgm:t>
    </dgm:pt>
    <dgm:pt modelId="{020256A0-C882-449A-A5BE-8AB7DDD2FE7A}" type="pres">
      <dgm:prSet presAssocID="{2AA3BC31-94D8-41F3-9EFB-493036C60CD1}" presName="descendantText" presStyleLbl="alignAcc1" presStyleIdx="0" presStyleCnt="3">
        <dgm:presLayoutVars>
          <dgm:bulletEnabled val="1"/>
        </dgm:presLayoutVars>
      </dgm:prSet>
      <dgm:spPr/>
      <dgm:t>
        <a:bodyPr/>
        <a:lstStyle/>
        <a:p>
          <a:endParaRPr lang="en-ZA"/>
        </a:p>
      </dgm:t>
    </dgm:pt>
    <dgm:pt modelId="{94C398FF-A9A1-42DC-959B-87728E560879}" type="pres">
      <dgm:prSet presAssocID="{E4B7D15D-D8AC-48B1-845C-1029F7BB289B}" presName="sp" presStyleCnt="0"/>
      <dgm:spPr/>
    </dgm:pt>
    <dgm:pt modelId="{D00FD0FF-3480-44CF-9C73-60122483BB25}" type="pres">
      <dgm:prSet presAssocID="{F8FE42CC-41EC-4576-BCA1-9C877B3200F1}" presName="composite" presStyleCnt="0"/>
      <dgm:spPr/>
    </dgm:pt>
    <dgm:pt modelId="{60E76DFE-45A1-4328-8C61-4D6C410E4631}" type="pres">
      <dgm:prSet presAssocID="{F8FE42CC-41EC-4576-BCA1-9C877B3200F1}" presName="parentText" presStyleLbl="alignNode1" presStyleIdx="1" presStyleCnt="3">
        <dgm:presLayoutVars>
          <dgm:chMax val="1"/>
          <dgm:bulletEnabled val="1"/>
        </dgm:presLayoutVars>
      </dgm:prSet>
      <dgm:spPr/>
      <dgm:t>
        <a:bodyPr/>
        <a:lstStyle/>
        <a:p>
          <a:endParaRPr lang="en-ZA"/>
        </a:p>
      </dgm:t>
    </dgm:pt>
    <dgm:pt modelId="{D39C8A94-FD67-4D11-B0B1-0F624E834EEC}" type="pres">
      <dgm:prSet presAssocID="{F8FE42CC-41EC-4576-BCA1-9C877B3200F1}" presName="descendantText" presStyleLbl="alignAcc1" presStyleIdx="1" presStyleCnt="3">
        <dgm:presLayoutVars>
          <dgm:bulletEnabled val="1"/>
        </dgm:presLayoutVars>
      </dgm:prSet>
      <dgm:spPr/>
      <dgm:t>
        <a:bodyPr/>
        <a:lstStyle/>
        <a:p>
          <a:endParaRPr lang="en-ZA"/>
        </a:p>
      </dgm:t>
    </dgm:pt>
    <dgm:pt modelId="{DC84C306-FB01-449A-84F7-655C8C2CA16C}" type="pres">
      <dgm:prSet presAssocID="{ABBF01F5-2F8B-4AA4-95B7-6774EE12C6B5}" presName="sp" presStyleCnt="0"/>
      <dgm:spPr/>
    </dgm:pt>
    <dgm:pt modelId="{09F5340F-63DA-4F2C-A4B3-DACCB095C302}" type="pres">
      <dgm:prSet presAssocID="{0C7733C3-1C28-49CF-ADF7-1BD3553CAFAE}" presName="composite" presStyleCnt="0"/>
      <dgm:spPr/>
    </dgm:pt>
    <dgm:pt modelId="{5F1AF579-3E99-4AFA-BA41-301FE677D194}" type="pres">
      <dgm:prSet presAssocID="{0C7733C3-1C28-49CF-ADF7-1BD3553CAFAE}" presName="parentText" presStyleLbl="alignNode1" presStyleIdx="2" presStyleCnt="3">
        <dgm:presLayoutVars>
          <dgm:chMax val="1"/>
          <dgm:bulletEnabled val="1"/>
        </dgm:presLayoutVars>
      </dgm:prSet>
      <dgm:spPr/>
      <dgm:t>
        <a:bodyPr/>
        <a:lstStyle/>
        <a:p>
          <a:endParaRPr lang="en-ZA"/>
        </a:p>
      </dgm:t>
    </dgm:pt>
    <dgm:pt modelId="{A49ACE30-4B9A-4EFF-98F3-734BD73335DE}" type="pres">
      <dgm:prSet presAssocID="{0C7733C3-1C28-49CF-ADF7-1BD3553CAFAE}" presName="descendantText" presStyleLbl="alignAcc1" presStyleIdx="2" presStyleCnt="3">
        <dgm:presLayoutVars>
          <dgm:bulletEnabled val="1"/>
        </dgm:presLayoutVars>
      </dgm:prSet>
      <dgm:spPr/>
      <dgm:t>
        <a:bodyPr/>
        <a:lstStyle/>
        <a:p>
          <a:endParaRPr lang="en-ZA"/>
        </a:p>
      </dgm:t>
    </dgm:pt>
  </dgm:ptLst>
  <dgm:cxnLst>
    <dgm:cxn modelId="{62BA6E2E-043B-467E-A400-B7FB331C13E2}" type="presOf" srcId="{0C7733C3-1C28-49CF-ADF7-1BD3553CAFAE}" destId="{5F1AF579-3E99-4AFA-BA41-301FE677D194}" srcOrd="0" destOrd="0" presId="urn:microsoft.com/office/officeart/2005/8/layout/chevron2"/>
    <dgm:cxn modelId="{A295DD9D-CBC4-4D91-B497-7330830BEC41}" type="presOf" srcId="{4062A294-7156-45A0-A5F5-89C83A492F29}" destId="{020256A0-C882-449A-A5BE-8AB7DDD2FE7A}" srcOrd="0" destOrd="1" presId="urn:microsoft.com/office/officeart/2005/8/layout/chevron2"/>
    <dgm:cxn modelId="{929F03F1-90EF-45C7-8AEC-955AFE69AAD5}" srcId="{B6F3B05B-45D4-4820-82F8-3F42CBE3F74E}" destId="{2AA3BC31-94D8-41F3-9EFB-493036C60CD1}" srcOrd="0" destOrd="0" parTransId="{2F3C3711-FEBD-4FBA-9035-9C97F94C713A}" sibTransId="{E4B7D15D-D8AC-48B1-845C-1029F7BB289B}"/>
    <dgm:cxn modelId="{A4E4ED97-B541-4159-BC4B-D7937741ED8A}" type="presOf" srcId="{5923BFE4-8229-4A27-AD93-98F74D7A12B8}" destId="{D39C8A94-FD67-4D11-B0B1-0F624E834EEC}" srcOrd="0" destOrd="0" presId="urn:microsoft.com/office/officeart/2005/8/layout/chevron2"/>
    <dgm:cxn modelId="{EFA349A8-D236-4AE6-8D12-B415FEEBC1EF}" type="presOf" srcId="{FCAFAD49-4C28-481C-9745-9459489C2428}" destId="{D39C8A94-FD67-4D11-B0B1-0F624E834EEC}" srcOrd="0" destOrd="1" presId="urn:microsoft.com/office/officeart/2005/8/layout/chevron2"/>
    <dgm:cxn modelId="{09E2CC3A-FDDC-4AB5-865E-5017F8F8EB97}" type="presOf" srcId="{B6F3B05B-45D4-4820-82F8-3F42CBE3F74E}" destId="{3F53E5AE-DE9F-41C4-A480-124CADAD5C0B}" srcOrd="0" destOrd="0" presId="urn:microsoft.com/office/officeart/2005/8/layout/chevron2"/>
    <dgm:cxn modelId="{EFDC1864-E0A9-439D-869E-1108285D9BC3}" type="presOf" srcId="{65830585-B016-440A-A69D-C0D37C6F191A}" destId="{A49ACE30-4B9A-4EFF-98F3-734BD73335DE}" srcOrd="0" destOrd="0" presId="urn:microsoft.com/office/officeart/2005/8/layout/chevron2"/>
    <dgm:cxn modelId="{1B2CC96B-2CE0-4795-9E78-F22F016619B1}" type="presOf" srcId="{2AA3BC31-94D8-41F3-9EFB-493036C60CD1}" destId="{C4C6D8FD-BC5A-4AD4-A01D-88C5AB3332D4}" srcOrd="0" destOrd="0" presId="urn:microsoft.com/office/officeart/2005/8/layout/chevron2"/>
    <dgm:cxn modelId="{23D72A49-D5A1-466E-A076-EFE95B7D4B4C}" srcId="{B6F3B05B-45D4-4820-82F8-3F42CBE3F74E}" destId="{F8FE42CC-41EC-4576-BCA1-9C877B3200F1}" srcOrd="1" destOrd="0" parTransId="{CE0A7530-D7E9-4B62-B725-3E63EC78DC08}" sibTransId="{ABBF01F5-2F8B-4AA4-95B7-6774EE12C6B5}"/>
    <dgm:cxn modelId="{1B65C151-41D4-41DD-9ABB-E4B17BDC0571}" srcId="{0C7733C3-1C28-49CF-ADF7-1BD3553CAFAE}" destId="{65830585-B016-440A-A69D-C0D37C6F191A}" srcOrd="0" destOrd="0" parTransId="{34553B33-AF5D-4F03-B40F-E05AB7A15351}" sibTransId="{7C677120-3139-4C3E-A7ED-749807B3EB6B}"/>
    <dgm:cxn modelId="{82CF2500-EBD0-4626-97EB-5FD280FD7332}" srcId="{F8FE42CC-41EC-4576-BCA1-9C877B3200F1}" destId="{5923BFE4-8229-4A27-AD93-98F74D7A12B8}" srcOrd="0" destOrd="0" parTransId="{139BA27F-AA8A-4560-A8D0-44D0C3CA116A}" sibTransId="{79BEE6C0-8DEC-4B56-AF25-828F7430CB71}"/>
    <dgm:cxn modelId="{7FE46599-E6E5-41AB-8A02-0F0C3197B58F}" srcId="{2AA3BC31-94D8-41F3-9EFB-493036C60CD1}" destId="{95ECC280-DFE6-4128-B0CF-CC9453EC7491}" srcOrd="0" destOrd="0" parTransId="{E93DD93A-7B45-4D7E-90AD-E3E5A2D38672}" sibTransId="{85AC4208-3FD9-4577-9BB5-EB6739C4F5DD}"/>
    <dgm:cxn modelId="{5F19C326-AC64-4F55-AFCB-93C9865B5405}" srcId="{B6F3B05B-45D4-4820-82F8-3F42CBE3F74E}" destId="{0C7733C3-1C28-49CF-ADF7-1BD3553CAFAE}" srcOrd="2" destOrd="0" parTransId="{96983152-3133-4283-92F7-8116188C8CA8}" sibTransId="{27129767-E220-44A1-9718-E7D2DBF985FE}"/>
    <dgm:cxn modelId="{489B1B4B-5CC9-45E5-A95D-9418F1528BB8}" srcId="{2AA3BC31-94D8-41F3-9EFB-493036C60CD1}" destId="{4062A294-7156-45A0-A5F5-89C83A492F29}" srcOrd="1" destOrd="0" parTransId="{85ABDC4B-00CD-4A6A-9EF7-D50C3C83EC8D}" sibTransId="{F4EC9814-69B1-48FE-92AB-96B6DC0BD9DC}"/>
    <dgm:cxn modelId="{ECE3A0CE-BA5C-40DC-8C3E-F315799A3471}" type="presOf" srcId="{F8FE42CC-41EC-4576-BCA1-9C877B3200F1}" destId="{60E76DFE-45A1-4328-8C61-4D6C410E4631}" srcOrd="0" destOrd="0" presId="urn:microsoft.com/office/officeart/2005/8/layout/chevron2"/>
    <dgm:cxn modelId="{224BF3BF-E80B-455C-9FF2-09C5F6CA073A}" srcId="{F8FE42CC-41EC-4576-BCA1-9C877B3200F1}" destId="{FCAFAD49-4C28-481C-9745-9459489C2428}" srcOrd="1" destOrd="0" parTransId="{5BB46C83-5D23-40C2-BE42-6DB765BB462D}" sibTransId="{F765A0BE-7A5C-4DF0-B6EE-7B9761D49F99}"/>
    <dgm:cxn modelId="{5DB78FCF-E241-44C6-9A6B-FD2FCC334A17}" type="presOf" srcId="{95ECC280-DFE6-4128-B0CF-CC9453EC7491}" destId="{020256A0-C882-449A-A5BE-8AB7DDD2FE7A}" srcOrd="0" destOrd="0" presId="urn:microsoft.com/office/officeart/2005/8/layout/chevron2"/>
    <dgm:cxn modelId="{2C5E62CB-8C02-44AC-AC9A-3337A0D1C306}" type="presParOf" srcId="{3F53E5AE-DE9F-41C4-A480-124CADAD5C0B}" destId="{BB34DE59-B4F7-4CB5-A721-AFF04226D84D}" srcOrd="0" destOrd="0" presId="urn:microsoft.com/office/officeart/2005/8/layout/chevron2"/>
    <dgm:cxn modelId="{5754EF75-8697-4B62-8A91-2333713B4A64}" type="presParOf" srcId="{BB34DE59-B4F7-4CB5-A721-AFF04226D84D}" destId="{C4C6D8FD-BC5A-4AD4-A01D-88C5AB3332D4}" srcOrd="0" destOrd="0" presId="urn:microsoft.com/office/officeart/2005/8/layout/chevron2"/>
    <dgm:cxn modelId="{BB05381E-CE41-4D8A-9C1D-A44C593756E6}" type="presParOf" srcId="{BB34DE59-B4F7-4CB5-A721-AFF04226D84D}" destId="{020256A0-C882-449A-A5BE-8AB7DDD2FE7A}" srcOrd="1" destOrd="0" presId="urn:microsoft.com/office/officeart/2005/8/layout/chevron2"/>
    <dgm:cxn modelId="{29EF2A27-B737-44ED-B0CB-6EF659A587F2}" type="presParOf" srcId="{3F53E5AE-DE9F-41C4-A480-124CADAD5C0B}" destId="{94C398FF-A9A1-42DC-959B-87728E560879}" srcOrd="1" destOrd="0" presId="urn:microsoft.com/office/officeart/2005/8/layout/chevron2"/>
    <dgm:cxn modelId="{8E4678DE-7BA8-4845-AA38-3B76FD42C9C6}" type="presParOf" srcId="{3F53E5AE-DE9F-41C4-A480-124CADAD5C0B}" destId="{D00FD0FF-3480-44CF-9C73-60122483BB25}" srcOrd="2" destOrd="0" presId="urn:microsoft.com/office/officeart/2005/8/layout/chevron2"/>
    <dgm:cxn modelId="{23C62B58-ACE5-417F-9EAE-886B23CCBC77}" type="presParOf" srcId="{D00FD0FF-3480-44CF-9C73-60122483BB25}" destId="{60E76DFE-45A1-4328-8C61-4D6C410E4631}" srcOrd="0" destOrd="0" presId="urn:microsoft.com/office/officeart/2005/8/layout/chevron2"/>
    <dgm:cxn modelId="{BA7C285D-0590-4EEA-9A8D-D92304C56232}" type="presParOf" srcId="{D00FD0FF-3480-44CF-9C73-60122483BB25}" destId="{D39C8A94-FD67-4D11-B0B1-0F624E834EEC}" srcOrd="1" destOrd="0" presId="urn:microsoft.com/office/officeart/2005/8/layout/chevron2"/>
    <dgm:cxn modelId="{82953872-97D5-4FC6-828D-62841B5E6CCE}" type="presParOf" srcId="{3F53E5AE-DE9F-41C4-A480-124CADAD5C0B}" destId="{DC84C306-FB01-449A-84F7-655C8C2CA16C}" srcOrd="3" destOrd="0" presId="urn:microsoft.com/office/officeart/2005/8/layout/chevron2"/>
    <dgm:cxn modelId="{A6F2DE3D-0E11-4451-9665-B4305852AD80}" type="presParOf" srcId="{3F53E5AE-DE9F-41C4-A480-124CADAD5C0B}" destId="{09F5340F-63DA-4F2C-A4B3-DACCB095C302}" srcOrd="4" destOrd="0" presId="urn:microsoft.com/office/officeart/2005/8/layout/chevron2"/>
    <dgm:cxn modelId="{744733FF-DB35-4E0B-BC5B-17A2975E3242}" type="presParOf" srcId="{09F5340F-63DA-4F2C-A4B3-DACCB095C302}" destId="{5F1AF579-3E99-4AFA-BA41-301FE677D194}" srcOrd="0" destOrd="0" presId="urn:microsoft.com/office/officeart/2005/8/layout/chevron2"/>
    <dgm:cxn modelId="{3487E1FB-6075-4720-ACA8-A9442338B9BF}" type="presParOf" srcId="{09F5340F-63DA-4F2C-A4B3-DACCB095C302}" destId="{A49ACE30-4B9A-4EFF-98F3-734BD73335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A7C20-C74E-F544-9173-8D02E939B87D}" type="datetimeFigureOut">
              <a:rPr lang="en-US" smtClean="0"/>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76C93-961D-7447-9DBC-110FA8BFA172}" type="slidenum">
              <a:rPr lang="en-US" smtClean="0"/>
              <a:t>‹#›</a:t>
            </a:fld>
            <a:endParaRPr lang="en-US"/>
          </a:p>
        </p:txBody>
      </p:sp>
    </p:spTree>
    <p:extLst>
      <p:ext uri="{BB962C8B-B14F-4D97-AF65-F5344CB8AC3E}">
        <p14:creationId xmlns:p14="http://schemas.microsoft.com/office/powerpoint/2010/main" val="99205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pic>
        <p:nvPicPr>
          <p:cNvPr id="7" name="Picture 6" descr="front page.jpg"/>
          <p:cNvPicPr>
            <a:picLocks noChangeAspect="1"/>
          </p:cNvPicPr>
          <p:nvPr userDrawn="1"/>
        </p:nvPicPr>
        <p:blipFill>
          <a:blip r:embed="rId2"/>
          <a:stretch>
            <a:fillRect/>
          </a:stretch>
        </p:blipFill>
        <p:spPr>
          <a:xfrm>
            <a:off x="0" y="1147087"/>
            <a:ext cx="9144000" cy="57109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8/2/2017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8/2/2017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8" name="Picture 7" descr="index page.jpg"/>
          <p:cNvPicPr>
            <a:picLocks noChangeAspect="1"/>
          </p:cNvPicPr>
          <p:nvPr userDrawn="1"/>
        </p:nvPicPr>
        <p:blipFill>
          <a:blip r:embed="rId2"/>
          <a:stretch>
            <a:fillRect/>
          </a:stretch>
        </p:blipFill>
        <p:spPr>
          <a:xfrm>
            <a:off x="0" y="0"/>
            <a:ext cx="9144000" cy="66768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8/2/2017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8/2/2017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8/2/2017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8/2/2017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8/2/2017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8/2/2017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8/2/2017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09363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embi inner page logo.png"/>
          <p:cNvPicPr>
            <a:picLocks noChangeAspect="1"/>
          </p:cNvPicPr>
          <p:nvPr userDrawn="1"/>
        </p:nvPicPr>
        <p:blipFill>
          <a:blip r:embed="rId13"/>
          <a:stretch>
            <a:fillRect/>
          </a:stretch>
        </p:blipFill>
        <p:spPr>
          <a:xfrm>
            <a:off x="5687562" y="6287134"/>
            <a:ext cx="2999238" cy="434341"/>
          </a:xfrm>
          <a:prstGeom prst="rect">
            <a:avLst/>
          </a:prstGeom>
        </p:spPr>
      </p:pic>
      <p:pic>
        <p:nvPicPr>
          <p:cNvPr id="9" name="Picture 8" descr="africa inner page.jpg"/>
          <p:cNvPicPr>
            <a:picLocks noChangeAspect="1"/>
          </p:cNvPicPr>
          <p:nvPr userDrawn="1"/>
        </p:nvPicPr>
        <p:blipFill>
          <a:blip r:embed="rId14"/>
          <a:stretch>
            <a:fillRect/>
          </a:stretch>
        </p:blipFill>
        <p:spPr>
          <a:xfrm>
            <a:off x="457200" y="5857367"/>
            <a:ext cx="1517904" cy="8641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3885"/>
            <a:ext cx="4547317" cy="3293955"/>
          </a:xfrm>
        </p:spPr>
        <p:txBody>
          <a:bodyPr>
            <a:normAutofit/>
          </a:bodyPr>
          <a:lstStyle/>
          <a:p>
            <a:pPr algn="l"/>
            <a:r>
              <a:rPr lang="en-US" sz="3400" dirty="0" smtClean="0"/>
              <a:t>BSIS Backup and Disaster Recovery Plan 2017</a:t>
            </a:r>
            <a:br>
              <a:rPr lang="en-US" sz="3400" dirty="0" smtClean="0"/>
            </a:br>
            <a:r>
              <a:rPr lang="en-US" sz="3400" dirty="0" smtClean="0"/>
              <a:t/>
            </a:r>
            <a:br>
              <a:rPr lang="en-US" sz="3400" dirty="0" smtClean="0"/>
            </a:br>
            <a:r>
              <a:rPr lang="en-US" sz="2400" dirty="0" smtClean="0"/>
              <a:t>Presenter:  Tendayi</a:t>
            </a:r>
            <a:endParaRPr lang="en-US" sz="24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415" y="388413"/>
            <a:ext cx="8605157" cy="615553"/>
          </a:xfrm>
          <a:prstGeom prst="rect">
            <a:avLst/>
          </a:prstGeom>
          <a:noFill/>
        </p:spPr>
        <p:txBody>
          <a:bodyPr wrap="square" rtlCol="0">
            <a:spAutoFit/>
          </a:bodyPr>
          <a:lstStyle/>
          <a:p>
            <a:r>
              <a:rPr lang="en-US" sz="3400" dirty="0" smtClean="0"/>
              <a:t>					What might cause BSIS Data loss?</a:t>
            </a:r>
            <a:endParaRPr lang="en-US" sz="3400" dirty="0"/>
          </a:p>
        </p:txBody>
      </p:sp>
      <p:graphicFrame>
        <p:nvGraphicFramePr>
          <p:cNvPr id="3" name="Diagram 2"/>
          <p:cNvGraphicFramePr/>
          <p:nvPr>
            <p:extLst>
              <p:ext uri="{D42A27DB-BD31-4B8C-83A1-F6EECF244321}">
                <p14:modId xmlns:p14="http://schemas.microsoft.com/office/powerpoint/2010/main" val="209914738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6106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154" y="377369"/>
            <a:ext cx="5105216" cy="615553"/>
          </a:xfrm>
          <a:prstGeom prst="rect">
            <a:avLst/>
          </a:prstGeom>
          <a:noFill/>
        </p:spPr>
        <p:txBody>
          <a:bodyPr wrap="square" rtlCol="0">
            <a:spAutoFit/>
          </a:bodyPr>
          <a:lstStyle/>
          <a:p>
            <a:r>
              <a:rPr lang="en-US" sz="3400" dirty="0" smtClean="0"/>
              <a:t>Facts about Data Recovery</a:t>
            </a:r>
            <a:endParaRPr lang="en-US" sz="3400" dirty="0"/>
          </a:p>
        </p:txBody>
      </p:sp>
      <p:sp>
        <p:nvSpPr>
          <p:cNvPr id="4" name="TextBox 3"/>
          <p:cNvSpPr txBox="1"/>
          <p:nvPr/>
        </p:nvSpPr>
        <p:spPr>
          <a:xfrm>
            <a:off x="158205" y="1165214"/>
            <a:ext cx="4950823" cy="5509200"/>
          </a:xfrm>
          <a:prstGeom prst="rect">
            <a:avLst/>
          </a:prstGeom>
          <a:noFill/>
        </p:spPr>
        <p:txBody>
          <a:bodyPr wrap="square" rtlCol="0">
            <a:spAutoFit/>
          </a:bodyPr>
          <a:lstStyle/>
          <a:p>
            <a:pPr marL="342900" indent="-342900">
              <a:buFont typeface="Wingdings" panose="05000000000000000000" pitchFamily="2" charset="2"/>
              <a:buChar char="v"/>
            </a:pPr>
            <a:r>
              <a:rPr lang="en-ZA" sz="2200" dirty="0" smtClean="0"/>
              <a:t>The majority of data loss situations are recoverable</a:t>
            </a:r>
          </a:p>
          <a:p>
            <a:pPr marL="342900" indent="-342900">
              <a:buFont typeface="Wingdings" panose="05000000000000000000" pitchFamily="2" charset="2"/>
              <a:buChar char="v"/>
            </a:pPr>
            <a:r>
              <a:rPr lang="en-ZA" sz="2200" dirty="0" smtClean="0"/>
              <a:t>Computer storage systems may fail, but the data stored on them is not always completely lost</a:t>
            </a:r>
          </a:p>
          <a:p>
            <a:pPr marL="342900" indent="-342900">
              <a:buFont typeface="Wingdings" panose="05000000000000000000" pitchFamily="2" charset="2"/>
              <a:buChar char="v"/>
            </a:pPr>
            <a:r>
              <a:rPr lang="en-ZA" sz="2200" dirty="0" smtClean="0"/>
              <a:t>There are occasions when the damage is permanent and complete data recovery is not possible. However some data is usually always recoverable.</a:t>
            </a:r>
          </a:p>
          <a:p>
            <a:pPr marL="342900" indent="-342900">
              <a:buFont typeface="Wingdings" panose="05000000000000000000" pitchFamily="2" charset="2"/>
              <a:buChar char="v"/>
            </a:pPr>
            <a:r>
              <a:rPr lang="en-ZA" sz="2200" dirty="0" smtClean="0"/>
              <a:t>Data recovery professionals can recover data from crashed hard drives, operating systems using various data recovery tools and techniques</a:t>
            </a:r>
          </a:p>
          <a:p>
            <a:pPr marL="342900" indent="-342900">
              <a:buFont typeface="Wingdings" panose="05000000000000000000" pitchFamily="2" charset="2"/>
              <a:buChar char="v"/>
            </a:pPr>
            <a:endParaRPr lang="en-ZA" sz="2200" dirty="0" smtClean="0"/>
          </a:p>
          <a:p>
            <a:pPr marL="342900" indent="-342900">
              <a:buFont typeface="Wingdings" panose="05000000000000000000" pitchFamily="2" charset="2"/>
              <a:buChar char="v"/>
            </a:pPr>
            <a:endParaRPr lang="en-ZA" sz="2200" dirty="0"/>
          </a:p>
        </p:txBody>
      </p:sp>
      <p:pic>
        <p:nvPicPr>
          <p:cNvPr id="7"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028" y="2002971"/>
            <a:ext cx="3926114" cy="2888343"/>
          </a:xfrm>
          <a:prstGeom prst="rect">
            <a:avLst/>
          </a:prstGeom>
          <a:solidFill>
            <a:schemeClr val="tx1"/>
          </a:solidFill>
          <a:scene3d>
            <a:camera prst="orthographicFront"/>
            <a:lightRig rig="threePt" dir="t"/>
          </a:scene3d>
          <a:sp3d>
            <a:bevelT/>
          </a:sp3d>
        </p:spPr>
      </p:pic>
    </p:spTree>
    <p:custDataLst>
      <p:tags r:id="rId1"/>
    </p:custDataLst>
    <p:extLst>
      <p:ext uri="{BB962C8B-B14F-4D97-AF65-F5344CB8AC3E}">
        <p14:creationId xmlns:p14="http://schemas.microsoft.com/office/powerpoint/2010/main" val="2727979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093" y="544893"/>
            <a:ext cx="7424381" cy="615553"/>
          </a:xfrm>
          <a:prstGeom prst="rect">
            <a:avLst/>
          </a:prstGeom>
          <a:noFill/>
        </p:spPr>
        <p:txBody>
          <a:bodyPr wrap="square" rtlCol="0">
            <a:spAutoFit/>
          </a:bodyPr>
          <a:lstStyle/>
          <a:p>
            <a:r>
              <a:rPr lang="en-US" sz="3400" dirty="0" smtClean="0"/>
              <a:t>Software and database backup solution</a:t>
            </a:r>
          </a:p>
        </p:txBody>
      </p:sp>
      <p:sp>
        <p:nvSpPr>
          <p:cNvPr id="4" name="TextBox 3"/>
          <p:cNvSpPr txBox="1"/>
          <p:nvPr/>
        </p:nvSpPr>
        <p:spPr>
          <a:xfrm>
            <a:off x="158205" y="1165214"/>
            <a:ext cx="8835670" cy="5693866"/>
          </a:xfrm>
          <a:prstGeom prst="rect">
            <a:avLst/>
          </a:prstGeom>
          <a:noFill/>
        </p:spPr>
        <p:txBody>
          <a:bodyPr wrap="square" rtlCol="0">
            <a:spAutoFit/>
          </a:bodyPr>
          <a:lstStyle/>
          <a:p>
            <a:r>
              <a:rPr lang="en-ZA" sz="2800" dirty="0" smtClean="0"/>
              <a:t>Jembi </a:t>
            </a:r>
            <a:r>
              <a:rPr lang="en-ZA" sz="2800" dirty="0"/>
              <a:t>will </a:t>
            </a:r>
            <a:r>
              <a:rPr lang="en-ZA" sz="2800" dirty="0" smtClean="0"/>
              <a:t>provide </a:t>
            </a:r>
            <a:r>
              <a:rPr lang="en-ZA" sz="2800" dirty="0"/>
              <a:t>a basic solution of backing up and </a:t>
            </a:r>
            <a:r>
              <a:rPr lang="en-ZA" sz="2800" dirty="0" smtClean="0"/>
              <a:t>restoring the database.</a:t>
            </a:r>
            <a:endParaRPr lang="en-ZA" sz="2800" dirty="0"/>
          </a:p>
          <a:p>
            <a:pPr marL="457200" indent="-457200">
              <a:buFont typeface="Wingdings" panose="05000000000000000000" pitchFamily="2" charset="2"/>
              <a:buChar char="v"/>
            </a:pPr>
            <a:r>
              <a:rPr lang="en-ZA" sz="2800" dirty="0" smtClean="0"/>
              <a:t>The </a:t>
            </a:r>
            <a:r>
              <a:rPr lang="en-ZA" sz="2800" dirty="0"/>
              <a:t>full system backup and restore will be provided, where an image of the live server will be done by the implementer and shared with the blood service</a:t>
            </a:r>
            <a:r>
              <a:rPr lang="en-ZA" sz="2800" dirty="0" smtClean="0"/>
              <a:t>.</a:t>
            </a:r>
          </a:p>
          <a:p>
            <a:pPr marL="457200" indent="-457200">
              <a:buFont typeface="Wingdings" panose="05000000000000000000" pitchFamily="2" charset="2"/>
              <a:buChar char="v"/>
            </a:pPr>
            <a:r>
              <a:rPr lang="en-ZA" sz="2800" dirty="0" smtClean="0"/>
              <a:t> </a:t>
            </a:r>
            <a:r>
              <a:rPr lang="en-ZA" sz="2800" dirty="0"/>
              <a:t>As for the database, an automatic job is created on the live server, it is the blood service’s responsibility to download it every day to a backup media, e.g. external HD. </a:t>
            </a:r>
            <a:endParaRPr lang="en-ZA" sz="2800" dirty="0" smtClean="0"/>
          </a:p>
          <a:p>
            <a:pPr marL="457200" indent="-457200">
              <a:buFont typeface="Wingdings" panose="05000000000000000000" pitchFamily="2" charset="2"/>
              <a:buChar char="v"/>
            </a:pPr>
            <a:r>
              <a:rPr lang="en-ZA" sz="2800" dirty="0" smtClean="0"/>
              <a:t>The </a:t>
            </a:r>
            <a:r>
              <a:rPr lang="en-ZA" sz="2800" dirty="0"/>
              <a:t>backup should also be stored offsite, and the intervals will be determined by the blood service.</a:t>
            </a:r>
          </a:p>
          <a:p>
            <a:r>
              <a:rPr lang="en-ZA" sz="2800" dirty="0"/>
              <a:t/>
            </a:r>
            <a:br>
              <a:rPr lang="en-ZA" sz="2800" dirty="0"/>
            </a:br>
            <a:endParaRPr lang="en-ZA" sz="2800" b="1" dirty="0" smtClean="0"/>
          </a:p>
        </p:txBody>
      </p:sp>
    </p:spTree>
    <p:custDataLst>
      <p:tags r:id="rId1"/>
    </p:custDataLst>
    <p:extLst>
      <p:ext uri="{BB962C8B-B14F-4D97-AF65-F5344CB8AC3E}">
        <p14:creationId xmlns:p14="http://schemas.microsoft.com/office/powerpoint/2010/main" val="2907222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525" y="544893"/>
            <a:ext cx="7014949" cy="615553"/>
          </a:xfrm>
          <a:prstGeom prst="rect">
            <a:avLst/>
          </a:prstGeom>
          <a:noFill/>
        </p:spPr>
        <p:txBody>
          <a:bodyPr wrap="square" rtlCol="0">
            <a:spAutoFit/>
          </a:bodyPr>
          <a:lstStyle/>
          <a:p>
            <a:pPr algn="ctr"/>
            <a:r>
              <a:rPr lang="en-US" sz="3400" dirty="0" smtClean="0"/>
              <a:t>What can you do</a:t>
            </a:r>
            <a:endParaRPr lang="en-US" sz="3400" dirty="0"/>
          </a:p>
        </p:txBody>
      </p:sp>
      <p:sp>
        <p:nvSpPr>
          <p:cNvPr id="4" name="TextBox 3"/>
          <p:cNvSpPr txBox="1"/>
          <p:nvPr/>
        </p:nvSpPr>
        <p:spPr>
          <a:xfrm>
            <a:off x="158205" y="1165214"/>
            <a:ext cx="5396434" cy="5509200"/>
          </a:xfrm>
          <a:prstGeom prst="rect">
            <a:avLst/>
          </a:prstGeom>
          <a:noFill/>
        </p:spPr>
        <p:txBody>
          <a:bodyPr wrap="square" rtlCol="0">
            <a:spAutoFit/>
          </a:bodyPr>
          <a:lstStyle/>
          <a:p>
            <a:r>
              <a:rPr lang="en-ZA" b="1" dirty="0" smtClean="0"/>
              <a:t>Periodic database backups</a:t>
            </a:r>
          </a:p>
          <a:p>
            <a:endParaRPr lang="en-ZA" dirty="0" smtClean="0"/>
          </a:p>
          <a:p>
            <a:pPr marL="285750" indent="-285750">
              <a:buFont typeface="Wingdings" panose="05000000000000000000" pitchFamily="2" charset="2"/>
              <a:buChar char="v"/>
            </a:pPr>
            <a:r>
              <a:rPr lang="en-ZA" dirty="0"/>
              <a:t>The production database will be backed up daily and stored on a computer or hard drive located offsite from the production server in a secure environment, to ensure the safety of the backups in the case of disaster at the site where the production server is </a:t>
            </a:r>
            <a:r>
              <a:rPr lang="en-ZA" dirty="0" smtClean="0"/>
              <a:t>hosted.</a:t>
            </a:r>
          </a:p>
          <a:p>
            <a:pPr marL="285750" indent="-285750">
              <a:buFont typeface="Wingdings" panose="05000000000000000000" pitchFamily="2" charset="2"/>
              <a:buChar char="v"/>
            </a:pPr>
            <a:r>
              <a:rPr lang="en-ZA" dirty="0"/>
              <a:t>B</a:t>
            </a:r>
            <a:r>
              <a:rPr lang="en-ZA" dirty="0" smtClean="0"/>
              <a:t>ackups </a:t>
            </a:r>
            <a:r>
              <a:rPr lang="en-ZA" dirty="0"/>
              <a:t>will be tested periodically, to validate the recovery process using these database </a:t>
            </a:r>
            <a:r>
              <a:rPr lang="en-ZA" dirty="0" smtClean="0"/>
              <a:t>backups</a:t>
            </a:r>
          </a:p>
          <a:p>
            <a:pPr marL="285750" indent="-285750">
              <a:buFont typeface="Wingdings" panose="05000000000000000000" pitchFamily="2" charset="2"/>
              <a:buChar char="v"/>
            </a:pPr>
            <a:r>
              <a:rPr lang="en-ZA" dirty="0"/>
              <a:t>To test recovery from the database backups, the staging server may be used, </a:t>
            </a:r>
            <a:r>
              <a:rPr lang="en-ZA" dirty="0" smtClean="0"/>
              <a:t>if the  </a:t>
            </a:r>
            <a:r>
              <a:rPr lang="en-ZA" dirty="0"/>
              <a:t>application versions on the production and staging instances match. If this is not the case, an alternate plans is needed to provide an instance of the system to test recovery</a:t>
            </a:r>
            <a:r>
              <a:rPr lang="en-ZA" dirty="0" smtClean="0"/>
              <a:t>.</a:t>
            </a:r>
          </a:p>
          <a:p>
            <a:pPr marL="285750" indent="-285750">
              <a:buFont typeface="Wingdings" panose="05000000000000000000" pitchFamily="2" charset="2"/>
              <a:buChar char="v"/>
            </a:pPr>
            <a:endParaRPr lang="en-ZA" dirty="0"/>
          </a:p>
          <a:p>
            <a:r>
              <a:rPr lang="en-ZA" dirty="0"/>
              <a:t/>
            </a:r>
            <a:br>
              <a:rPr lang="en-ZA" dirty="0"/>
            </a:br>
            <a:endParaRPr lang="en-ZA" sz="2800"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785" y="1869743"/>
            <a:ext cx="4377281" cy="25020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7391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525" y="544893"/>
            <a:ext cx="7014949" cy="615553"/>
          </a:xfrm>
          <a:prstGeom prst="rect">
            <a:avLst/>
          </a:prstGeom>
          <a:noFill/>
        </p:spPr>
        <p:txBody>
          <a:bodyPr wrap="square" rtlCol="0">
            <a:spAutoFit/>
          </a:bodyPr>
          <a:lstStyle/>
          <a:p>
            <a:pPr algn="ctr"/>
            <a:r>
              <a:rPr lang="en-US" sz="3400" dirty="0" smtClean="0"/>
              <a:t>What can you do</a:t>
            </a:r>
            <a:endParaRPr lang="en-US" sz="3400" dirty="0"/>
          </a:p>
        </p:txBody>
      </p:sp>
      <p:sp>
        <p:nvSpPr>
          <p:cNvPr id="4" name="TextBox 3"/>
          <p:cNvSpPr txBox="1"/>
          <p:nvPr/>
        </p:nvSpPr>
        <p:spPr>
          <a:xfrm>
            <a:off x="158205" y="1165214"/>
            <a:ext cx="5396434" cy="6340197"/>
          </a:xfrm>
          <a:prstGeom prst="rect">
            <a:avLst/>
          </a:prstGeom>
          <a:noFill/>
        </p:spPr>
        <p:txBody>
          <a:bodyPr wrap="square" rtlCol="0">
            <a:spAutoFit/>
          </a:bodyPr>
          <a:lstStyle/>
          <a:p>
            <a:pPr marL="285750" indent="-285750">
              <a:buFont typeface="Wingdings" panose="05000000000000000000" pitchFamily="2" charset="2"/>
              <a:buChar char="v"/>
            </a:pPr>
            <a:r>
              <a:rPr lang="en-ZA" dirty="0"/>
              <a:t>To test recovery, the most recent database backup should be used. </a:t>
            </a:r>
            <a:endParaRPr lang="en-ZA" dirty="0" smtClean="0"/>
          </a:p>
          <a:p>
            <a:pPr marL="285750" indent="-285750">
              <a:buFont typeface="Wingdings" panose="05000000000000000000" pitchFamily="2" charset="2"/>
              <a:buChar char="v"/>
            </a:pPr>
            <a:r>
              <a:rPr lang="en-ZA" dirty="0" smtClean="0"/>
              <a:t>The </a:t>
            </a:r>
            <a:r>
              <a:rPr lang="en-ZA" dirty="0"/>
              <a:t>database running on the recovery test system should be backed up and removed, and the database backup will </a:t>
            </a:r>
            <a:r>
              <a:rPr lang="en-ZA" dirty="0" smtClean="0"/>
              <a:t>then </a:t>
            </a:r>
            <a:r>
              <a:rPr lang="en-ZA" dirty="0"/>
              <a:t>be loaded onto the system to validate that the system operates as expected using this </a:t>
            </a:r>
            <a:r>
              <a:rPr lang="en-ZA" dirty="0" smtClean="0"/>
              <a:t>backup.</a:t>
            </a:r>
          </a:p>
          <a:p>
            <a:pPr marL="285750" indent="-285750">
              <a:buFont typeface="Wingdings" panose="05000000000000000000" pitchFamily="2" charset="2"/>
              <a:buChar char="v"/>
            </a:pPr>
            <a:r>
              <a:rPr lang="en-ZA" dirty="0"/>
              <a:t>Following validation of the recovery test procedure, the database backup should be removed, and restored back to the initial database running on the recovery test system</a:t>
            </a:r>
            <a:r>
              <a:rPr lang="en-ZA" dirty="0" smtClean="0"/>
              <a:t>.</a:t>
            </a:r>
          </a:p>
          <a:p>
            <a:pPr marL="285750" indent="-285750">
              <a:buFont typeface="Wingdings" panose="05000000000000000000" pitchFamily="2" charset="2"/>
              <a:buChar char="v"/>
            </a:pPr>
            <a:r>
              <a:rPr lang="en-ZA" dirty="0"/>
              <a:t>In the case where validation of the recovery test procedure and database backup fails, the database backup procedure should be reviewed to ensure it is running properly and without </a:t>
            </a:r>
            <a:r>
              <a:rPr lang="en-ZA" dirty="0" smtClean="0"/>
              <a:t>issues.</a:t>
            </a:r>
            <a:endParaRPr lang="en-ZA" dirty="0"/>
          </a:p>
          <a:p>
            <a:r>
              <a:rPr lang="en-ZA" dirty="0"/>
              <a:t/>
            </a:r>
            <a:br>
              <a:rPr lang="en-ZA" dirty="0"/>
            </a:br>
            <a:endParaRPr lang="en-ZA" dirty="0" smtClean="0"/>
          </a:p>
          <a:p>
            <a:pPr marL="285750" indent="-285750">
              <a:buFont typeface="Wingdings" panose="05000000000000000000" pitchFamily="2" charset="2"/>
              <a:buChar char="v"/>
            </a:pPr>
            <a:endParaRPr lang="en-ZA" dirty="0" smtClean="0"/>
          </a:p>
          <a:p>
            <a:r>
              <a:rPr lang="en-ZA" dirty="0"/>
              <a:t/>
            </a:r>
            <a:br>
              <a:rPr lang="en-ZA" dirty="0"/>
            </a:br>
            <a:endParaRPr lang="en-ZA" dirty="0"/>
          </a:p>
          <a:p>
            <a:r>
              <a:rPr lang="en-ZA" dirty="0"/>
              <a:t/>
            </a:r>
            <a:br>
              <a:rPr lang="en-ZA" dirty="0"/>
            </a:br>
            <a:endParaRPr lang="en-ZA" sz="2800"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785" y="1869743"/>
            <a:ext cx="4377281" cy="25020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04426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525" y="544893"/>
            <a:ext cx="7014949" cy="615553"/>
          </a:xfrm>
          <a:prstGeom prst="rect">
            <a:avLst/>
          </a:prstGeom>
          <a:noFill/>
        </p:spPr>
        <p:txBody>
          <a:bodyPr wrap="square" rtlCol="0">
            <a:spAutoFit/>
          </a:bodyPr>
          <a:lstStyle/>
          <a:p>
            <a:pPr algn="ctr"/>
            <a:r>
              <a:rPr lang="en-US" sz="3400" dirty="0" smtClean="0"/>
              <a:t>What can you do</a:t>
            </a:r>
            <a:endParaRPr lang="en-US" sz="3400" dirty="0"/>
          </a:p>
        </p:txBody>
      </p:sp>
      <p:sp>
        <p:nvSpPr>
          <p:cNvPr id="4" name="TextBox 3"/>
          <p:cNvSpPr txBox="1"/>
          <p:nvPr/>
        </p:nvSpPr>
        <p:spPr>
          <a:xfrm>
            <a:off x="171853" y="1165214"/>
            <a:ext cx="5396434" cy="7171194"/>
          </a:xfrm>
          <a:prstGeom prst="rect">
            <a:avLst/>
          </a:prstGeom>
          <a:noFill/>
        </p:spPr>
        <p:txBody>
          <a:bodyPr wrap="square" rtlCol="0">
            <a:spAutoFit/>
          </a:bodyPr>
          <a:lstStyle/>
          <a:p>
            <a:r>
              <a:rPr lang="en-ZA" b="1" dirty="0" smtClean="0"/>
              <a:t>Disaster recovery procedures</a:t>
            </a:r>
          </a:p>
          <a:p>
            <a:pPr marL="285750" indent="-285750">
              <a:buFont typeface="Wingdings" panose="05000000000000000000" pitchFamily="2" charset="2"/>
              <a:buChar char="v"/>
            </a:pPr>
            <a:r>
              <a:rPr lang="en-ZA" dirty="0"/>
              <a:t>In the case of system or server failure, or other disasters that prevents the use of the production server, steps will be taken to set up a new replacement production </a:t>
            </a:r>
            <a:r>
              <a:rPr lang="en-ZA" dirty="0" smtClean="0"/>
              <a:t>server</a:t>
            </a:r>
          </a:p>
          <a:p>
            <a:pPr marL="285750" indent="-285750">
              <a:buFont typeface="Wingdings" panose="05000000000000000000" pitchFamily="2" charset="2"/>
              <a:buChar char="v"/>
            </a:pPr>
            <a:r>
              <a:rPr lang="en-ZA" dirty="0" smtClean="0"/>
              <a:t> A </a:t>
            </a:r>
            <a:r>
              <a:rPr lang="en-ZA" dirty="0"/>
              <a:t>temporary system will be set up on an alternate or staging server, to ensure system continuity</a:t>
            </a:r>
            <a:r>
              <a:rPr lang="en-ZA" dirty="0" smtClean="0"/>
              <a:t>.</a:t>
            </a:r>
          </a:p>
          <a:p>
            <a:pPr marL="285750" indent="-285750">
              <a:buFont typeface="Wingdings" panose="05000000000000000000" pitchFamily="2" charset="2"/>
              <a:buChar char="v"/>
            </a:pPr>
            <a:r>
              <a:rPr lang="en-ZA" dirty="0"/>
              <a:t>To set up a temporary </a:t>
            </a:r>
            <a:r>
              <a:rPr lang="en-ZA" dirty="0" smtClean="0"/>
              <a:t>system </a:t>
            </a:r>
            <a:r>
              <a:rPr lang="en-ZA" dirty="0"/>
              <a:t>assumes that the server has already been setup with the BSIS application running, using the same application versions as the production server. The most recent database backup should be used when restoring the system</a:t>
            </a:r>
            <a:r>
              <a:rPr lang="en-ZA" dirty="0" smtClean="0"/>
              <a:t>.</a:t>
            </a:r>
          </a:p>
          <a:p>
            <a:pPr marL="285750" indent="-285750">
              <a:buFont typeface="Wingdings" panose="05000000000000000000" pitchFamily="2" charset="2"/>
              <a:buChar char="v"/>
            </a:pPr>
            <a:r>
              <a:rPr lang="en-ZA" dirty="0" smtClean="0"/>
              <a:t>If a temporary system is unavailable, a continuity action plan will be implemented to ensure critical data is still captured using other means</a:t>
            </a:r>
            <a:endParaRPr lang="en-ZA" dirty="0"/>
          </a:p>
          <a:p>
            <a:r>
              <a:rPr lang="en-ZA" dirty="0"/>
              <a:t/>
            </a:r>
            <a:br>
              <a:rPr lang="en-ZA" dirty="0"/>
            </a:br>
            <a:endParaRPr lang="en-ZA" b="1" dirty="0" smtClean="0"/>
          </a:p>
          <a:p>
            <a:endParaRPr lang="en-ZA" b="1" dirty="0" smtClean="0"/>
          </a:p>
          <a:p>
            <a:r>
              <a:rPr lang="en-ZA" b="1" dirty="0" smtClean="0"/>
              <a:t> </a:t>
            </a:r>
          </a:p>
          <a:p>
            <a:pPr marL="285750" indent="-285750">
              <a:buFont typeface="Wingdings" panose="05000000000000000000" pitchFamily="2" charset="2"/>
              <a:buChar char="v"/>
            </a:pPr>
            <a:endParaRPr lang="en-ZA" dirty="0" smtClean="0"/>
          </a:p>
          <a:p>
            <a:r>
              <a:rPr lang="en-ZA" dirty="0"/>
              <a:t/>
            </a:r>
            <a:br>
              <a:rPr lang="en-ZA" dirty="0"/>
            </a:br>
            <a:endParaRPr lang="en-ZA" dirty="0"/>
          </a:p>
          <a:p>
            <a:r>
              <a:rPr lang="en-ZA" dirty="0"/>
              <a:t/>
            </a:r>
            <a:br>
              <a:rPr lang="en-ZA" dirty="0"/>
            </a:br>
            <a:endParaRPr lang="en-ZA" sz="2800"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785" y="1897038"/>
            <a:ext cx="4377281" cy="25020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4162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525" y="544893"/>
            <a:ext cx="7014949" cy="615553"/>
          </a:xfrm>
          <a:prstGeom prst="rect">
            <a:avLst/>
          </a:prstGeom>
          <a:noFill/>
        </p:spPr>
        <p:txBody>
          <a:bodyPr wrap="square" rtlCol="0">
            <a:spAutoFit/>
          </a:bodyPr>
          <a:lstStyle/>
          <a:p>
            <a:pPr algn="ctr"/>
            <a:r>
              <a:rPr lang="en-US" sz="3400" dirty="0" smtClean="0"/>
              <a:t>What can you do</a:t>
            </a:r>
            <a:endParaRPr lang="en-US" sz="3400" dirty="0"/>
          </a:p>
        </p:txBody>
      </p:sp>
      <p:sp>
        <p:nvSpPr>
          <p:cNvPr id="4" name="TextBox 3"/>
          <p:cNvSpPr txBox="1"/>
          <p:nvPr/>
        </p:nvSpPr>
        <p:spPr>
          <a:xfrm>
            <a:off x="171853" y="1165214"/>
            <a:ext cx="5396434" cy="5509200"/>
          </a:xfrm>
          <a:prstGeom prst="rect">
            <a:avLst/>
          </a:prstGeom>
          <a:noFill/>
        </p:spPr>
        <p:txBody>
          <a:bodyPr wrap="square" rtlCol="0">
            <a:spAutoFit/>
          </a:bodyPr>
          <a:lstStyle/>
          <a:p>
            <a:pPr marL="285750" indent="-285750">
              <a:buFont typeface="Wingdings" panose="05000000000000000000" pitchFamily="2" charset="2"/>
              <a:buChar char="v"/>
            </a:pPr>
            <a:r>
              <a:rPr lang="en-ZA" dirty="0" smtClean="0"/>
              <a:t> </a:t>
            </a:r>
            <a:r>
              <a:rPr lang="en-ZA" dirty="0"/>
              <a:t>In the case where a temporary server was put in place, the database will be backed up from there and used to restore the new production server database. Otherwise, the most recent database backup should be used when restoring the system</a:t>
            </a:r>
            <a:r>
              <a:rPr lang="en-ZA" dirty="0" smtClean="0"/>
              <a:t>.</a:t>
            </a:r>
          </a:p>
          <a:p>
            <a:pPr marL="285750" indent="-285750">
              <a:buFont typeface="Wingdings" panose="05000000000000000000" pitchFamily="2" charset="2"/>
              <a:buChar char="v"/>
            </a:pPr>
            <a:r>
              <a:rPr lang="en-ZA" dirty="0"/>
              <a:t>B</a:t>
            </a:r>
            <a:r>
              <a:rPr lang="en-ZA" dirty="0" smtClean="0"/>
              <a:t>ack </a:t>
            </a:r>
            <a:r>
              <a:rPr lang="en-ZA" dirty="0"/>
              <a:t>entry will be required, depending on the time the systems were down.</a:t>
            </a:r>
          </a:p>
          <a:p>
            <a:r>
              <a:rPr lang="en-ZA" dirty="0"/>
              <a:t/>
            </a:r>
            <a:br>
              <a:rPr lang="en-ZA" dirty="0"/>
            </a:br>
            <a:r>
              <a:rPr lang="en-ZA" dirty="0"/>
              <a:t/>
            </a:r>
            <a:br>
              <a:rPr lang="en-ZA" dirty="0"/>
            </a:br>
            <a:endParaRPr lang="en-ZA" b="1" dirty="0" smtClean="0"/>
          </a:p>
          <a:p>
            <a:r>
              <a:rPr lang="en-ZA" dirty="0"/>
              <a:t/>
            </a:r>
            <a:br>
              <a:rPr lang="en-ZA" dirty="0"/>
            </a:br>
            <a:endParaRPr lang="en-ZA" b="1" dirty="0" smtClean="0"/>
          </a:p>
          <a:p>
            <a:endParaRPr lang="en-ZA" b="1" dirty="0" smtClean="0"/>
          </a:p>
          <a:p>
            <a:r>
              <a:rPr lang="en-ZA" b="1" dirty="0" smtClean="0"/>
              <a:t> </a:t>
            </a:r>
          </a:p>
          <a:p>
            <a:pPr marL="285750" indent="-285750">
              <a:buFont typeface="Wingdings" panose="05000000000000000000" pitchFamily="2" charset="2"/>
              <a:buChar char="v"/>
            </a:pPr>
            <a:endParaRPr lang="en-ZA" dirty="0" smtClean="0"/>
          </a:p>
          <a:p>
            <a:r>
              <a:rPr lang="en-ZA" dirty="0"/>
              <a:t/>
            </a:r>
            <a:br>
              <a:rPr lang="en-ZA" dirty="0"/>
            </a:br>
            <a:endParaRPr lang="en-ZA" dirty="0"/>
          </a:p>
          <a:p>
            <a:r>
              <a:rPr lang="en-ZA" dirty="0"/>
              <a:t/>
            </a:r>
            <a:br>
              <a:rPr lang="en-ZA" dirty="0"/>
            </a:br>
            <a:endParaRPr lang="en-ZA" sz="2800"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785" y="1897038"/>
            <a:ext cx="4377281" cy="25020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3273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d page thx.jpg"/>
          <p:cNvPicPr>
            <a:picLocks noChangeAspect="1"/>
          </p:cNvPicPr>
          <p:nvPr/>
        </p:nvPicPr>
        <p:blipFill>
          <a:blip r:embed="rId3"/>
          <a:stretch>
            <a:fillRect/>
          </a:stretch>
        </p:blipFill>
        <p:spPr>
          <a:xfrm>
            <a:off x="0" y="391914"/>
            <a:ext cx="9144000" cy="6466086"/>
          </a:xfrm>
          <a:prstGeom prst="rect">
            <a:avLst/>
          </a:prstGeom>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d page contact.jpg"/>
          <p:cNvPicPr>
            <a:picLocks noChangeAspect="1"/>
          </p:cNvPicPr>
          <p:nvPr/>
        </p:nvPicPr>
        <p:blipFill>
          <a:blip r:embed="rId3"/>
          <a:stretch>
            <a:fillRect/>
          </a:stretch>
        </p:blipFill>
        <p:spPr>
          <a:xfrm>
            <a:off x="-304800" y="-19579"/>
            <a:ext cx="9753600" cy="6897158"/>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744"/>
          </a:xfrm>
        </p:spPr>
        <p:txBody>
          <a:bodyPr>
            <a:normAutofit fontScale="90000"/>
          </a:bodyPr>
          <a:lstStyle/>
          <a:p>
            <a:pPr algn="l"/>
            <a:r>
              <a:rPr lang="en-US" dirty="0" smtClean="0">
                <a:solidFill>
                  <a:schemeClr val="bg1"/>
                </a:solidFill>
              </a:rPr>
              <a:t>Overview</a:t>
            </a:r>
            <a:endParaRPr lang="en-US" dirty="0">
              <a:solidFill>
                <a:schemeClr val="bg1"/>
              </a:solidFill>
            </a:endParaRPr>
          </a:p>
        </p:txBody>
      </p:sp>
      <p:sp>
        <p:nvSpPr>
          <p:cNvPr id="3" name="Content Placeholder 2"/>
          <p:cNvSpPr>
            <a:spLocks noGrp="1"/>
          </p:cNvSpPr>
          <p:nvPr>
            <p:ph idx="1"/>
          </p:nvPr>
        </p:nvSpPr>
        <p:spPr>
          <a:xfrm>
            <a:off x="457200" y="1011382"/>
            <a:ext cx="8229600" cy="4682451"/>
          </a:xfrm>
        </p:spPr>
        <p:txBody>
          <a:bodyPr>
            <a:normAutofit fontScale="92500" lnSpcReduction="10000"/>
          </a:bodyPr>
          <a:lstStyle/>
          <a:p>
            <a:r>
              <a:rPr lang="en-US" sz="2400" dirty="0" smtClean="0">
                <a:solidFill>
                  <a:srgbClr val="FFFFFF"/>
                </a:solidFill>
              </a:rPr>
              <a:t>BSIS overview</a:t>
            </a:r>
          </a:p>
          <a:p>
            <a:r>
              <a:rPr lang="en-ZA" sz="2400" dirty="0">
                <a:solidFill>
                  <a:schemeClr val="bg1"/>
                </a:solidFill>
              </a:rPr>
              <a:t>Backup</a:t>
            </a:r>
            <a:r>
              <a:rPr lang="en-ZA" sz="2400" dirty="0"/>
              <a:t> </a:t>
            </a:r>
            <a:r>
              <a:rPr lang="en-ZA" sz="2400" dirty="0">
                <a:solidFill>
                  <a:schemeClr val="bg1"/>
                </a:solidFill>
              </a:rPr>
              <a:t>and Disaster Recovery Plan</a:t>
            </a:r>
            <a:endParaRPr lang="en-US" sz="2400" dirty="0" smtClean="0">
              <a:solidFill>
                <a:schemeClr val="bg1"/>
              </a:solidFill>
            </a:endParaRPr>
          </a:p>
          <a:p>
            <a:r>
              <a:rPr lang="en-US" sz="2400" dirty="0" smtClean="0">
                <a:solidFill>
                  <a:srgbClr val="FFFFFF"/>
                </a:solidFill>
              </a:rPr>
              <a:t>What is Data Recovery?</a:t>
            </a:r>
          </a:p>
          <a:p>
            <a:r>
              <a:rPr lang="en-US" sz="2400" dirty="0" smtClean="0">
                <a:solidFill>
                  <a:srgbClr val="FFFFFF"/>
                </a:solidFill>
              </a:rPr>
              <a:t>Typical causes of data loss</a:t>
            </a:r>
          </a:p>
          <a:p>
            <a:r>
              <a:rPr lang="en-US" sz="2400" dirty="0" smtClean="0">
                <a:solidFill>
                  <a:srgbClr val="FFFFFF"/>
                </a:solidFill>
              </a:rPr>
              <a:t>What is BSIS data loss</a:t>
            </a:r>
          </a:p>
          <a:p>
            <a:r>
              <a:rPr lang="en-US" sz="2400" dirty="0" smtClean="0">
                <a:solidFill>
                  <a:srgbClr val="FFFFFF"/>
                </a:solidFill>
              </a:rPr>
              <a:t>What might cause BSIS data loss</a:t>
            </a:r>
          </a:p>
          <a:p>
            <a:r>
              <a:rPr lang="en-US" sz="2400" dirty="0" smtClean="0">
                <a:solidFill>
                  <a:srgbClr val="FFFFFF"/>
                </a:solidFill>
              </a:rPr>
              <a:t>Facts about data recovery</a:t>
            </a:r>
          </a:p>
          <a:p>
            <a:r>
              <a:rPr lang="en-US" sz="2400" dirty="0" smtClean="0">
                <a:solidFill>
                  <a:srgbClr val="FFFFFF"/>
                </a:solidFill>
              </a:rPr>
              <a:t>Software backup and database solution</a:t>
            </a:r>
          </a:p>
          <a:p>
            <a:r>
              <a:rPr lang="en-US" sz="2400" dirty="0" smtClean="0">
                <a:solidFill>
                  <a:srgbClr val="FFFFFF"/>
                </a:solidFill>
              </a:rPr>
              <a:t>What can you do?</a:t>
            </a:r>
          </a:p>
          <a:p>
            <a:pPr marL="0" indent="0">
              <a:buNone/>
            </a:pPr>
            <a:r>
              <a:rPr lang="en-US" sz="2400" dirty="0">
                <a:solidFill>
                  <a:srgbClr val="FFFFFF"/>
                </a:solidFill>
              </a:rPr>
              <a:t> </a:t>
            </a:r>
            <a:r>
              <a:rPr lang="en-US" sz="2400" dirty="0" smtClean="0">
                <a:solidFill>
                  <a:srgbClr val="FFFFFF"/>
                </a:solidFill>
              </a:rPr>
              <a:t>    Periodic testing of database backups</a:t>
            </a:r>
          </a:p>
          <a:p>
            <a:pPr marL="0" indent="0">
              <a:buNone/>
            </a:pPr>
            <a:r>
              <a:rPr lang="en-US" sz="2400" dirty="0">
                <a:solidFill>
                  <a:srgbClr val="FFFFFF"/>
                </a:solidFill>
              </a:rPr>
              <a:t>	</a:t>
            </a:r>
            <a:r>
              <a:rPr lang="en-US" sz="2400" dirty="0" smtClean="0">
                <a:solidFill>
                  <a:srgbClr val="FFFFFF"/>
                </a:solidFill>
              </a:rPr>
              <a:t>Disaster recovery procedure</a:t>
            </a:r>
            <a:r>
              <a:rPr lang="en-US" sz="2400" dirty="0">
                <a:solidFill>
                  <a:srgbClr val="FFFFFF"/>
                </a:solidFill>
              </a:rPr>
              <a:t>	</a:t>
            </a:r>
            <a:endParaRPr lang="en-US" sz="2400" dirty="0" smtClean="0">
              <a:solidFill>
                <a:srgbClr val="FFFFFF"/>
              </a:solidFill>
            </a:endParaRPr>
          </a:p>
          <a:p>
            <a:pPr marL="0" indent="0">
              <a:buNone/>
            </a:pPr>
            <a:r>
              <a:rPr lang="en-US" sz="2400" dirty="0">
                <a:solidFill>
                  <a:srgbClr val="FFFFFF"/>
                </a:solidFill>
              </a:rPr>
              <a:t> 	</a:t>
            </a:r>
            <a:r>
              <a:rPr lang="en-US" sz="2400" dirty="0" smtClean="0">
                <a:solidFill>
                  <a:srgbClr val="FFFFFF"/>
                </a:solidFill>
              </a:rPr>
              <a:t>	</a:t>
            </a:r>
          </a:p>
          <a:p>
            <a:pPr marL="0" indent="0">
              <a:buNone/>
            </a:pPr>
            <a:endParaRPr lang="en-US" sz="2000" dirty="0" smtClean="0">
              <a:solidFill>
                <a:srgbClr val="FFFFFF"/>
              </a:solidFill>
            </a:endParaRPr>
          </a:p>
          <a:p>
            <a:pPr lvl="1"/>
            <a:endParaRPr lang="en-US" sz="2000" dirty="0" smtClean="0">
              <a:solidFill>
                <a:srgbClr val="FFFFFF"/>
              </a:solidFill>
            </a:endParaRPr>
          </a:p>
          <a:p>
            <a:endParaRPr lang="en-US" sz="2400" dirty="0" smtClean="0">
              <a:solidFill>
                <a:srgbClr val="FFFFFF"/>
              </a:solidFill>
            </a:endParaRPr>
          </a:p>
        </p:txBody>
      </p:sp>
    </p:spTree>
    <p:custDataLst>
      <p:tags r:id="rId1"/>
    </p:custDataLst>
    <p:extLst>
      <p:ext uri="{BB962C8B-B14F-4D97-AF65-F5344CB8AC3E}">
        <p14:creationId xmlns:p14="http://schemas.microsoft.com/office/powerpoint/2010/main" val="700903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9840" y="406399"/>
            <a:ext cx="3048000" cy="615553"/>
          </a:xfrm>
          <a:prstGeom prst="rect">
            <a:avLst/>
          </a:prstGeom>
          <a:noFill/>
        </p:spPr>
        <p:txBody>
          <a:bodyPr wrap="square" rtlCol="0">
            <a:spAutoFit/>
          </a:bodyPr>
          <a:lstStyle/>
          <a:p>
            <a:r>
              <a:rPr lang="en-US" sz="3400" dirty="0" smtClean="0"/>
              <a:t>What is BSIS?</a:t>
            </a:r>
            <a:endParaRPr lang="en-US" sz="3400" dirty="0"/>
          </a:p>
        </p:txBody>
      </p:sp>
      <p:sp>
        <p:nvSpPr>
          <p:cNvPr id="4" name="TextBox 3"/>
          <p:cNvSpPr txBox="1"/>
          <p:nvPr/>
        </p:nvSpPr>
        <p:spPr>
          <a:xfrm>
            <a:off x="3881120" y="1605280"/>
            <a:ext cx="4409440" cy="3139321"/>
          </a:xfrm>
          <a:prstGeom prst="rect">
            <a:avLst/>
          </a:prstGeom>
          <a:noFill/>
        </p:spPr>
        <p:txBody>
          <a:bodyPr wrap="square" rtlCol="0">
            <a:spAutoFit/>
          </a:bodyPr>
          <a:lstStyle/>
          <a:p>
            <a:r>
              <a:rPr lang="en-ZA" sz="2200" dirty="0" smtClean="0"/>
              <a:t>The Blood </a:t>
            </a:r>
            <a:r>
              <a:rPr lang="en-ZA" sz="2200" dirty="0"/>
              <a:t>Safety Information System (BSIS) is </a:t>
            </a:r>
            <a:r>
              <a:rPr lang="en-ZA" sz="2200" dirty="0" smtClean="0"/>
              <a:t>an open source information </a:t>
            </a:r>
            <a:r>
              <a:rPr lang="en-ZA" sz="2200" dirty="0"/>
              <a:t>system designed to manage </a:t>
            </a:r>
            <a:r>
              <a:rPr lang="en-ZA" sz="2200" dirty="0" smtClean="0"/>
              <a:t>donor and blood safety information from the point of donor registration to donation collection, through to laboratory testing, component processing and labelling, storage and distribution to hospitals and clinics. </a:t>
            </a:r>
            <a:endParaRPr lang="en-ZA"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72" y="714175"/>
            <a:ext cx="3197168" cy="3693815"/>
          </a:xfrm>
          <a:prstGeom prst="rect">
            <a:avLst/>
          </a:prstGeom>
        </p:spPr>
      </p:pic>
    </p:spTree>
    <p:custDataLst>
      <p:tags r:id="rId1"/>
    </p:custDataLst>
    <p:extLst>
      <p:ext uri="{BB962C8B-B14F-4D97-AF65-F5344CB8AC3E}">
        <p14:creationId xmlns:p14="http://schemas.microsoft.com/office/powerpoint/2010/main" val="3827481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525" y="544893"/>
            <a:ext cx="7014949" cy="646331"/>
          </a:xfrm>
          <a:prstGeom prst="rect">
            <a:avLst/>
          </a:prstGeom>
          <a:noFill/>
        </p:spPr>
        <p:txBody>
          <a:bodyPr wrap="square" rtlCol="0">
            <a:spAutoFit/>
          </a:bodyPr>
          <a:lstStyle/>
          <a:p>
            <a:r>
              <a:rPr lang="en-ZA" sz="3600" dirty="0"/>
              <a:t>Backup and Disaster Recovery Plan</a:t>
            </a:r>
            <a:endParaRPr lang="en-US" sz="3400" dirty="0"/>
          </a:p>
        </p:txBody>
      </p:sp>
      <p:sp>
        <p:nvSpPr>
          <p:cNvPr id="4" name="TextBox 3"/>
          <p:cNvSpPr txBox="1"/>
          <p:nvPr/>
        </p:nvSpPr>
        <p:spPr>
          <a:xfrm>
            <a:off x="158205" y="1165214"/>
            <a:ext cx="8835670" cy="3908762"/>
          </a:xfrm>
          <a:prstGeom prst="rect">
            <a:avLst/>
          </a:prstGeom>
          <a:noFill/>
        </p:spPr>
        <p:txBody>
          <a:bodyPr wrap="square" rtlCol="0">
            <a:spAutoFit/>
          </a:bodyPr>
          <a:lstStyle/>
          <a:p>
            <a:r>
              <a:rPr lang="en-ZA" sz="2200" dirty="0"/>
              <a:t>As part of the business continuity plan designed to minimize disruption to the service in case of system failure or unavailability, the backup and disaster recovery plan is used to outline the steps taken in the case of system failure, and how to recover the system to bring it back into operation</a:t>
            </a:r>
            <a:endParaRPr lang="en-ZA" sz="2200" dirty="0" smtClean="0"/>
          </a:p>
          <a:p>
            <a:endParaRPr lang="en-ZA" sz="2200" dirty="0" smtClean="0"/>
          </a:p>
          <a:p>
            <a:r>
              <a:rPr lang="en-ZA" sz="2200" dirty="0" smtClean="0"/>
              <a:t>The following International standard were used to come up with BSIS backup and data recovery strategy. </a:t>
            </a:r>
          </a:p>
          <a:p>
            <a:pPr marL="342900" indent="-342900">
              <a:buFont typeface="Wingdings" panose="05000000000000000000" pitchFamily="2" charset="2"/>
              <a:buChar char="ü"/>
            </a:pPr>
            <a:r>
              <a:rPr lang="en-ZA" sz="2200" b="1" dirty="0" smtClean="0"/>
              <a:t>AFSBT</a:t>
            </a:r>
          </a:p>
          <a:p>
            <a:pPr marL="342900" indent="-342900">
              <a:buFont typeface="Wingdings" panose="05000000000000000000" pitchFamily="2" charset="2"/>
              <a:buChar char="ü"/>
            </a:pPr>
            <a:r>
              <a:rPr lang="en-ZA" sz="2200" b="1" dirty="0" smtClean="0"/>
              <a:t>ISBT</a:t>
            </a:r>
          </a:p>
          <a:p>
            <a:pPr marL="342900" indent="-342900">
              <a:buFont typeface="Wingdings" panose="05000000000000000000" pitchFamily="2" charset="2"/>
              <a:buChar char="ü"/>
            </a:pPr>
            <a:r>
              <a:rPr lang="en-ZA" sz="2200" b="1" dirty="0" smtClean="0"/>
              <a:t>AABB</a:t>
            </a:r>
          </a:p>
          <a:p>
            <a:endParaRPr lang="en-ZA" sz="2800" b="1" dirty="0" smtClean="0"/>
          </a:p>
        </p:txBody>
      </p:sp>
    </p:spTree>
    <p:custDataLst>
      <p:tags r:id="rId1"/>
    </p:custDataLst>
    <p:extLst>
      <p:ext uri="{BB962C8B-B14F-4D97-AF65-F5344CB8AC3E}">
        <p14:creationId xmlns:p14="http://schemas.microsoft.com/office/powerpoint/2010/main" val="3288388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525" y="221727"/>
            <a:ext cx="7014949" cy="646331"/>
          </a:xfrm>
          <a:prstGeom prst="rect">
            <a:avLst/>
          </a:prstGeom>
          <a:noFill/>
        </p:spPr>
        <p:txBody>
          <a:bodyPr wrap="square" rtlCol="0">
            <a:spAutoFit/>
          </a:bodyPr>
          <a:lstStyle/>
          <a:p>
            <a:r>
              <a:rPr lang="en-ZA" sz="3600" dirty="0"/>
              <a:t>Backup and Disaster Recovery Plan</a:t>
            </a:r>
            <a:endParaRPr lang="en-US" sz="3400" dirty="0"/>
          </a:p>
        </p:txBody>
      </p:sp>
      <p:sp>
        <p:nvSpPr>
          <p:cNvPr id="4" name="TextBox 3"/>
          <p:cNvSpPr txBox="1"/>
          <p:nvPr/>
        </p:nvSpPr>
        <p:spPr>
          <a:xfrm>
            <a:off x="158205" y="1165214"/>
            <a:ext cx="8835670" cy="5878532"/>
          </a:xfrm>
          <a:prstGeom prst="rect">
            <a:avLst/>
          </a:prstGeom>
          <a:noFill/>
        </p:spPr>
        <p:txBody>
          <a:bodyPr wrap="square" rtlCol="0">
            <a:spAutoFit/>
          </a:bodyPr>
          <a:lstStyle/>
          <a:p>
            <a:r>
              <a:rPr lang="en-ZA" sz="2800" b="1" dirty="0" smtClean="0"/>
              <a:t>AFSBT</a:t>
            </a:r>
          </a:p>
          <a:p>
            <a:pPr marL="342900" indent="-342900">
              <a:buFont typeface="Wingdings" panose="05000000000000000000" pitchFamily="2" charset="2"/>
              <a:buChar char="v"/>
            </a:pPr>
            <a:r>
              <a:rPr lang="en-ZA" sz="2400" dirty="0" smtClean="0"/>
              <a:t>Routine backup of all critical data. Backup data shall be stored in an off-site location.</a:t>
            </a:r>
          </a:p>
          <a:p>
            <a:pPr marL="342900" indent="-342900">
              <a:buFont typeface="Wingdings" panose="05000000000000000000" pitchFamily="2" charset="2"/>
              <a:buChar char="v"/>
            </a:pPr>
            <a:r>
              <a:rPr lang="en-ZA" sz="2400" dirty="0" smtClean="0"/>
              <a:t>Procedures shall be in place to ensure that data are retrievable and usable.</a:t>
            </a:r>
          </a:p>
          <a:p>
            <a:r>
              <a:rPr lang="en-ZA" sz="2800" b="1" dirty="0" smtClean="0"/>
              <a:t>ISBT</a:t>
            </a:r>
          </a:p>
          <a:p>
            <a:pPr marL="457200" indent="-457200">
              <a:buFont typeface="Wingdings" panose="05000000000000000000" pitchFamily="2" charset="2"/>
              <a:buChar char="v"/>
            </a:pPr>
            <a:r>
              <a:rPr lang="en-ZA" sz="2400" dirty="0"/>
              <a:t>Disaster recovery plan should be prepared detailing how the system will be recovered and brought back into </a:t>
            </a:r>
            <a:r>
              <a:rPr lang="en-ZA" sz="2400" dirty="0" smtClean="0"/>
              <a:t>operation</a:t>
            </a:r>
          </a:p>
          <a:p>
            <a:r>
              <a:rPr lang="en-ZA" sz="2800" b="1" dirty="0" smtClean="0"/>
              <a:t>AABB</a:t>
            </a:r>
          </a:p>
          <a:p>
            <a:pPr marL="342900" indent="-342900" fontAlgn="base">
              <a:buFont typeface="Wingdings" panose="05000000000000000000" pitchFamily="2" charset="2"/>
              <a:buChar char="v"/>
            </a:pPr>
            <a:r>
              <a:rPr lang="en-ZA" sz="2400" dirty="0" smtClean="0"/>
              <a:t>Review</a:t>
            </a:r>
            <a:r>
              <a:rPr lang="en-ZA" sz="2400" b="1" dirty="0" smtClean="0"/>
              <a:t> </a:t>
            </a:r>
            <a:r>
              <a:rPr lang="en-ZA" sz="2400" dirty="0"/>
              <a:t>information technology systems and develop redundancies to ensure that vital systems and their supporting subsystems remain operational during an emergency. </a:t>
            </a:r>
          </a:p>
          <a:p>
            <a:r>
              <a:rPr lang="en-ZA" sz="2400" dirty="0"/>
              <a:t/>
            </a:r>
            <a:br>
              <a:rPr lang="en-ZA" sz="2400" dirty="0"/>
            </a:br>
            <a:endParaRPr lang="en-ZA" sz="2400" b="1" dirty="0" smtClean="0"/>
          </a:p>
          <a:p>
            <a:endParaRPr lang="en-ZA" sz="2800" b="1" dirty="0" smtClean="0"/>
          </a:p>
        </p:txBody>
      </p:sp>
    </p:spTree>
    <p:custDataLst>
      <p:tags r:id="rId1"/>
    </p:custDataLst>
    <p:extLst>
      <p:ext uri="{BB962C8B-B14F-4D97-AF65-F5344CB8AC3E}">
        <p14:creationId xmlns:p14="http://schemas.microsoft.com/office/powerpoint/2010/main" val="1088876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9840" y="406399"/>
            <a:ext cx="4490720" cy="1138773"/>
          </a:xfrm>
          <a:prstGeom prst="rect">
            <a:avLst/>
          </a:prstGeom>
          <a:noFill/>
        </p:spPr>
        <p:txBody>
          <a:bodyPr wrap="square" rtlCol="0">
            <a:spAutoFit/>
          </a:bodyPr>
          <a:lstStyle/>
          <a:p>
            <a:r>
              <a:rPr lang="en-US" sz="3400" dirty="0" smtClean="0"/>
              <a:t>What is BSIS Data Recovery?</a:t>
            </a:r>
            <a:endParaRPr lang="en-US" sz="3400" dirty="0"/>
          </a:p>
        </p:txBody>
      </p:sp>
      <p:sp>
        <p:nvSpPr>
          <p:cNvPr id="4" name="TextBox 3"/>
          <p:cNvSpPr txBox="1"/>
          <p:nvPr/>
        </p:nvSpPr>
        <p:spPr>
          <a:xfrm>
            <a:off x="158206" y="2288903"/>
            <a:ext cx="4409440" cy="1446550"/>
          </a:xfrm>
          <a:prstGeom prst="rect">
            <a:avLst/>
          </a:prstGeom>
          <a:noFill/>
        </p:spPr>
        <p:txBody>
          <a:bodyPr wrap="square" rtlCol="0">
            <a:spAutoFit/>
          </a:bodyPr>
          <a:lstStyle/>
          <a:p>
            <a:r>
              <a:rPr lang="en-ZA" sz="2200" dirty="0" smtClean="0"/>
              <a:t>It is the process of retrieving deleted/inaccessible BSIS data from electronic storage media (live server’s hard drives)</a:t>
            </a:r>
            <a:endParaRPr lang="en-ZA"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152" y="325970"/>
            <a:ext cx="1106748" cy="1244601"/>
          </a:xfrm>
          <a:prstGeom prst="rect">
            <a:avLst/>
          </a:prstGeom>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2136139"/>
            <a:ext cx="4254500" cy="3147061"/>
          </a:xfrm>
          <a:prstGeom prst="rect">
            <a:avLst/>
          </a:prstGeom>
          <a:solidFill>
            <a:schemeClr val="tx1"/>
          </a:solidFill>
          <a:scene3d>
            <a:camera prst="orthographicFront"/>
            <a:lightRig rig="threePt" dir="t"/>
          </a:scene3d>
          <a:sp3d>
            <a:bevelT/>
          </a:sp3d>
        </p:spPr>
      </p:pic>
    </p:spTree>
    <p:custDataLst>
      <p:tags r:id="rId1"/>
    </p:custDataLst>
    <p:extLst>
      <p:ext uri="{BB962C8B-B14F-4D97-AF65-F5344CB8AC3E}">
        <p14:creationId xmlns:p14="http://schemas.microsoft.com/office/powerpoint/2010/main" val="156199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 y="388413"/>
            <a:ext cx="7645400" cy="615553"/>
          </a:xfrm>
          <a:prstGeom prst="rect">
            <a:avLst/>
          </a:prstGeom>
          <a:noFill/>
        </p:spPr>
        <p:txBody>
          <a:bodyPr wrap="square" rtlCol="0">
            <a:spAutoFit/>
          </a:bodyPr>
          <a:lstStyle/>
          <a:p>
            <a:pPr algn="ctr"/>
            <a:r>
              <a:rPr lang="en-US" sz="3400" dirty="0" smtClean="0"/>
              <a:t>					Typical causes of loss include</a:t>
            </a:r>
            <a:endParaRPr lang="en-US" sz="3400" dirty="0"/>
          </a:p>
        </p:txBody>
      </p:sp>
      <p:pic>
        <p:nvPicPr>
          <p:cNvPr id="2050" name="Picture 2" descr="Image result for data recover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360" y="1947632"/>
            <a:ext cx="3236685" cy="292326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3920" y="2285752"/>
            <a:ext cx="4409440" cy="2123658"/>
          </a:xfrm>
          <a:prstGeom prst="rect">
            <a:avLst/>
          </a:prstGeom>
          <a:noFill/>
        </p:spPr>
        <p:txBody>
          <a:bodyPr wrap="square" rtlCol="0">
            <a:spAutoFit/>
          </a:bodyPr>
          <a:lstStyle/>
          <a:p>
            <a:pPr marL="342900" indent="-342900">
              <a:buFont typeface="Wingdings" panose="05000000000000000000" pitchFamily="2" charset="2"/>
              <a:buChar char="ü"/>
            </a:pPr>
            <a:r>
              <a:rPr lang="en-ZA" sz="2200" dirty="0" smtClean="0"/>
              <a:t>Electro-mechanical failure</a:t>
            </a:r>
          </a:p>
          <a:p>
            <a:pPr marL="342900" indent="-342900">
              <a:buFont typeface="Wingdings" panose="05000000000000000000" pitchFamily="2" charset="2"/>
              <a:buChar char="ü"/>
            </a:pPr>
            <a:r>
              <a:rPr lang="en-ZA" sz="2200" dirty="0" smtClean="0"/>
              <a:t>Natural Disaster</a:t>
            </a:r>
          </a:p>
          <a:p>
            <a:pPr marL="342900" indent="-342900">
              <a:buFont typeface="Wingdings" panose="05000000000000000000" pitchFamily="2" charset="2"/>
              <a:buChar char="ü"/>
            </a:pPr>
            <a:r>
              <a:rPr lang="en-ZA" sz="2200" dirty="0" smtClean="0"/>
              <a:t>Computer Virus</a:t>
            </a:r>
          </a:p>
          <a:p>
            <a:pPr marL="342900" indent="-342900">
              <a:buFont typeface="Wingdings" panose="05000000000000000000" pitchFamily="2" charset="2"/>
              <a:buChar char="ü"/>
            </a:pPr>
            <a:r>
              <a:rPr lang="en-ZA" sz="2200" dirty="0" smtClean="0"/>
              <a:t>Data Corruption</a:t>
            </a:r>
          </a:p>
          <a:p>
            <a:pPr marL="342900" indent="-342900">
              <a:buFont typeface="Wingdings" panose="05000000000000000000" pitchFamily="2" charset="2"/>
              <a:buChar char="ü"/>
            </a:pPr>
            <a:r>
              <a:rPr lang="en-ZA" sz="2200" dirty="0" smtClean="0"/>
              <a:t>Computer Crime</a:t>
            </a:r>
          </a:p>
          <a:p>
            <a:pPr marL="342900" indent="-342900">
              <a:buFont typeface="Wingdings" panose="05000000000000000000" pitchFamily="2" charset="2"/>
              <a:buChar char="ü"/>
            </a:pPr>
            <a:r>
              <a:rPr lang="en-ZA" sz="2200" dirty="0" smtClean="0"/>
              <a:t>Human Error</a:t>
            </a:r>
            <a:endParaRPr lang="en-ZA" sz="2200" dirty="0"/>
          </a:p>
        </p:txBody>
      </p:sp>
    </p:spTree>
    <p:custDataLst>
      <p:tags r:id="rId1"/>
    </p:custDataLst>
    <p:extLst>
      <p:ext uri="{BB962C8B-B14F-4D97-AF65-F5344CB8AC3E}">
        <p14:creationId xmlns:p14="http://schemas.microsoft.com/office/powerpoint/2010/main" val="4083869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9840" y="406399"/>
            <a:ext cx="4490720" cy="615553"/>
          </a:xfrm>
          <a:prstGeom prst="rect">
            <a:avLst/>
          </a:prstGeom>
          <a:noFill/>
        </p:spPr>
        <p:txBody>
          <a:bodyPr wrap="square" rtlCol="0">
            <a:spAutoFit/>
          </a:bodyPr>
          <a:lstStyle/>
          <a:p>
            <a:r>
              <a:rPr lang="en-US" sz="3400" dirty="0" smtClean="0"/>
              <a:t>What is BSIS Data Loss?</a:t>
            </a:r>
            <a:endParaRPr lang="en-US" sz="3400" dirty="0"/>
          </a:p>
        </p:txBody>
      </p:sp>
      <p:sp>
        <p:nvSpPr>
          <p:cNvPr id="4" name="TextBox 3"/>
          <p:cNvSpPr txBox="1"/>
          <p:nvPr/>
        </p:nvSpPr>
        <p:spPr>
          <a:xfrm>
            <a:off x="158206" y="2288903"/>
            <a:ext cx="4409440" cy="2800767"/>
          </a:xfrm>
          <a:prstGeom prst="rect">
            <a:avLst/>
          </a:prstGeom>
          <a:noFill/>
        </p:spPr>
        <p:txBody>
          <a:bodyPr wrap="square" rtlCol="0">
            <a:spAutoFit/>
          </a:bodyPr>
          <a:lstStyle/>
          <a:p>
            <a:pPr marL="342900" indent="-342900">
              <a:buFont typeface="Wingdings" panose="05000000000000000000" pitchFamily="2" charset="2"/>
              <a:buChar char="v"/>
            </a:pPr>
            <a:r>
              <a:rPr lang="en-ZA" sz="2200" dirty="0" smtClean="0"/>
              <a:t>BSIS data is accidentally erased or data control structures have been overwritten.</a:t>
            </a:r>
            <a:endParaRPr lang="en-ZA" sz="2200" dirty="0"/>
          </a:p>
          <a:p>
            <a:pPr marL="342900" indent="-342900">
              <a:buFont typeface="Wingdings" panose="05000000000000000000" pitchFamily="2" charset="2"/>
              <a:buChar char="v"/>
            </a:pPr>
            <a:r>
              <a:rPr lang="en-ZA" sz="2200" dirty="0" smtClean="0"/>
              <a:t>Data has been corrupted or made inaccessible.</a:t>
            </a:r>
          </a:p>
          <a:p>
            <a:pPr marL="342900" indent="-342900">
              <a:buFont typeface="Wingdings" panose="05000000000000000000" pitchFamily="2" charset="2"/>
              <a:buChar char="v"/>
            </a:pPr>
            <a:r>
              <a:rPr lang="en-ZA" sz="2200" dirty="0" smtClean="0"/>
              <a:t>BSIS data is unable to be accessed from a previous functioning computer system or backup.</a:t>
            </a:r>
            <a:endParaRPr lang="en-ZA"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152" y="325970"/>
            <a:ext cx="1106748" cy="1244601"/>
          </a:xfrm>
          <a:prstGeom prst="rect">
            <a:avLst/>
          </a:prstGeom>
        </p:spPr>
      </p:pic>
      <p:pic>
        <p:nvPicPr>
          <p:cNvPr id="6" name="Picture 2" descr="Image result for data recovery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360" y="2288903"/>
            <a:ext cx="3236685" cy="292326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3246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415" y="388413"/>
            <a:ext cx="8605157" cy="615553"/>
          </a:xfrm>
          <a:prstGeom prst="rect">
            <a:avLst/>
          </a:prstGeom>
          <a:noFill/>
        </p:spPr>
        <p:txBody>
          <a:bodyPr wrap="square" rtlCol="0">
            <a:spAutoFit/>
          </a:bodyPr>
          <a:lstStyle/>
          <a:p>
            <a:r>
              <a:rPr lang="en-US" sz="3400" dirty="0" smtClean="0"/>
              <a:t>					What might cause BSIS Data loss?</a:t>
            </a:r>
            <a:endParaRPr lang="en-US" sz="3400" dirty="0"/>
          </a:p>
        </p:txBody>
      </p:sp>
      <p:graphicFrame>
        <p:nvGraphicFramePr>
          <p:cNvPr id="3" name="Diagram 2"/>
          <p:cNvGraphicFramePr/>
          <p:nvPr>
            <p:extLst>
              <p:ext uri="{D42A27DB-BD31-4B8C-83A1-F6EECF244321}">
                <p14:modId xmlns:p14="http://schemas.microsoft.com/office/powerpoint/2010/main" val="796529454"/>
              </p:ext>
            </p:extLst>
          </p:nvPr>
        </p:nvGraphicFramePr>
        <p:xfrm>
          <a:off x="1523999" y="1132114"/>
          <a:ext cx="6981372"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9190729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9627</TotalTime>
  <Words>998</Words>
  <Application>Microsoft Office PowerPoint</Application>
  <PresentationFormat>On-screen Show (4:3)</PresentationFormat>
  <Paragraphs>114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vt:lpstr>
      <vt:lpstr>Office Theme</vt:lpstr>
      <vt:lpstr>BSIS Backup and Disaster Recovery Plan 2017  Presenter:  Tendayi</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Evolve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dc:creator>
  <cp:lastModifiedBy>Tariro Mandevani</cp:lastModifiedBy>
  <cp:revision>86</cp:revision>
  <dcterms:created xsi:type="dcterms:W3CDTF">2012-02-21T16:17:04Z</dcterms:created>
  <dcterms:modified xsi:type="dcterms:W3CDTF">2017-08-02T14:25:25Z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7A40F3D2-D029-47E7-8272-3549B634B9B7</vt:lpwstr>
  </property>
  <property fmtid="{D5CDD505-2E9C-101B-9397-08002B2CF9AE}" pid="3" name="ArticulatePath">
    <vt:lpwstr>jembi BSIS training presentation_RhC edits - Copy - Copy</vt:lpwstr>
  </property>
</Properties>
</file>