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271" r:id="rId2"/>
    <p:sldId id="272" r:id="rId3"/>
    <p:sldId id="273" r:id="rId4"/>
    <p:sldId id="274" r:id="rId5"/>
    <p:sldId id="276" r:id="rId6"/>
    <p:sldId id="277" r:id="rId7"/>
    <p:sldId id="278"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305" r:id="rId22"/>
    <p:sldId id="296" r:id="rId23"/>
    <p:sldId id="295" r:id="rId24"/>
    <p:sldId id="292" r:id="rId25"/>
    <p:sldId id="301" r:id="rId26"/>
    <p:sldId id="302" r:id="rId27"/>
    <p:sldId id="303" r:id="rId28"/>
    <p:sldId id="304" r:id="rId29"/>
    <p:sldId id="299" r:id="rId30"/>
    <p:sldId id="300" r:id="rId31"/>
    <p:sldId id="293" r:id="rId32"/>
    <p:sldId id="294" r:id="rId33"/>
    <p:sldId id="29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26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B85D26-DCFE-4338-9C94-32952CF0D69F}" type="datetimeFigureOut">
              <a:rPr lang="en-ZA" smtClean="0"/>
              <a:pPr/>
              <a:t>2012/09/24</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ED61E-000F-46DA-A4E5-E5638B7BF220}" type="slidenum">
              <a:rPr lang="en-ZA" smtClean="0"/>
              <a:pPr/>
              <a:t>‹#›</a:t>
            </a:fld>
            <a:endParaRPr lang="en-ZA"/>
          </a:p>
        </p:txBody>
      </p:sp>
    </p:spTree>
    <p:extLst>
      <p:ext uri="{BB962C8B-B14F-4D97-AF65-F5344CB8AC3E}">
        <p14:creationId xmlns:p14="http://schemas.microsoft.com/office/powerpoint/2010/main" val="225771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110ED61E-000F-46DA-A4E5-E5638B7BF220}" type="slidenum">
              <a:rPr lang="en-ZA" smtClean="0"/>
              <a:t>33</a:t>
            </a:fld>
            <a:endParaRPr lang="en-ZA"/>
          </a:p>
        </p:txBody>
      </p:sp>
    </p:spTree>
    <p:extLst>
      <p:ext uri="{BB962C8B-B14F-4D97-AF65-F5344CB8AC3E}">
        <p14:creationId xmlns:p14="http://schemas.microsoft.com/office/powerpoint/2010/main" val="101367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41465E5-900A-3B40-948F-1E79B974D195}" type="datetimeFigureOut">
              <a:rPr lang="en-US" smtClean="0"/>
              <a:pPr/>
              <a:t>2012/09/24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980370-773A-BD4C-8B90-B9E43289C1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09363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8" name="Picture 7" descr="jembi inner page logo.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687562" y="6287134"/>
            <a:ext cx="2999238" cy="434341"/>
          </a:xfrm>
          <a:prstGeom prst="rect">
            <a:avLst/>
          </a:prstGeom>
        </p:spPr>
      </p:pic>
      <p:pic>
        <p:nvPicPr>
          <p:cNvPr id="9" name="Picture 8" descr="africa inner page.jp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57200" y="5857367"/>
            <a:ext cx="1517904" cy="8641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0" i="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b="0" i="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g"/><Relationship Id="rId7" Type="http://schemas.openxmlformats.org/officeDocument/2006/relationships/image" Target="../media/image24.jpg"/><Relationship Id="rId8" Type="http://schemas.openxmlformats.org/officeDocument/2006/relationships/image" Target="../media/image25.jpeg"/><Relationship Id="rId9" Type="http://schemas.openxmlformats.org/officeDocument/2006/relationships/image" Target="../media/image26.jpeg"/><Relationship Id="rId10"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Rwanda HIE | RHEA</a:t>
            </a:r>
            <a:endParaRPr lang="en-US" dirty="0"/>
          </a:p>
        </p:txBody>
      </p:sp>
      <p:sp>
        <p:nvSpPr>
          <p:cNvPr id="3" name="Subtitle 2"/>
          <p:cNvSpPr>
            <a:spLocks noGrp="1"/>
          </p:cNvSpPr>
          <p:nvPr>
            <p:ph type="subTitle" idx="1"/>
          </p:nvPr>
        </p:nvSpPr>
        <p:spPr/>
        <p:txBody>
          <a:bodyPr/>
          <a:lstStyle/>
          <a:p>
            <a:r>
              <a:rPr lang="en-US" dirty="0" smtClean="0"/>
              <a:t>Carl Fourie</a:t>
            </a:r>
          </a:p>
          <a:p>
            <a:r>
              <a:rPr lang="en-US" dirty="0" smtClean="0"/>
              <a:t>Assistant Director of Programs</a:t>
            </a:r>
          </a:p>
          <a:p>
            <a:r>
              <a:rPr lang="en-US" dirty="0" smtClean="0"/>
              <a:t>Jembi Health Systems</a:t>
            </a:r>
            <a:endParaRPr lang="en-US" dirty="0"/>
          </a:p>
        </p:txBody>
      </p:sp>
    </p:spTree>
    <p:extLst>
      <p:ext uri="{BB962C8B-B14F-4D97-AF65-F5344CB8AC3E}">
        <p14:creationId xmlns:p14="http://schemas.microsoft.com/office/powerpoint/2010/main" val="34756112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77333" y="4368800"/>
            <a:ext cx="8009467" cy="132503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Project Design</a:t>
            </a:r>
            <a:endParaRPr lang="en-US" dirty="0"/>
          </a:p>
        </p:txBody>
      </p:sp>
      <p:sp>
        <p:nvSpPr>
          <p:cNvPr id="3" name="Content Placeholder 2"/>
          <p:cNvSpPr>
            <a:spLocks noGrp="1"/>
          </p:cNvSpPr>
          <p:nvPr>
            <p:ph idx="1"/>
          </p:nvPr>
        </p:nvSpPr>
        <p:spPr/>
        <p:txBody>
          <a:bodyPr>
            <a:normAutofit fontScale="40000" lnSpcReduction="20000"/>
          </a:bodyPr>
          <a:lstStyle/>
          <a:p>
            <a:r>
              <a:rPr lang="en-US" sz="5500" b="1" dirty="0" smtClean="0"/>
              <a:t>RHEA is broken down into 5 sub-projects:</a:t>
            </a:r>
          </a:p>
          <a:p>
            <a:pPr lvl="1"/>
            <a:r>
              <a:rPr lang="en-US" sz="3700" b="1" dirty="0" smtClean="0"/>
              <a:t>Implementation </a:t>
            </a:r>
            <a:r>
              <a:rPr lang="en-US" sz="3700" b="1" dirty="0"/>
              <a:t>Science/Research Project</a:t>
            </a:r>
          </a:p>
          <a:p>
            <a:pPr lvl="2"/>
            <a:r>
              <a:rPr lang="en-US" sz="3700" i="1" dirty="0" smtClean="0"/>
              <a:t>To </a:t>
            </a:r>
            <a:r>
              <a:rPr lang="en-US" sz="3700" i="1" dirty="0"/>
              <a:t>develop an implementation science and evaluation framework to assess the potential impact of providing access to foundational registries and services and improving interoperability between applications.</a:t>
            </a:r>
            <a:endParaRPr lang="en-US" sz="3700" dirty="0"/>
          </a:p>
          <a:p>
            <a:pPr lvl="1"/>
            <a:r>
              <a:rPr lang="en-US" sz="3700" b="1" dirty="0"/>
              <a:t>Technical Assessment Project</a:t>
            </a:r>
          </a:p>
          <a:p>
            <a:pPr lvl="2"/>
            <a:r>
              <a:rPr lang="en-US" sz="3700" i="1" dirty="0" smtClean="0"/>
              <a:t>To </a:t>
            </a:r>
            <a:r>
              <a:rPr lang="en-US" sz="3700" i="1" dirty="0"/>
              <a:t>perform an </a:t>
            </a:r>
            <a:r>
              <a:rPr lang="en-US" sz="3700" i="1" dirty="0" smtClean="0"/>
              <a:t>assessment of the proposed technology solution and </a:t>
            </a:r>
            <a:r>
              <a:rPr lang="en-US" sz="3700" i="1" dirty="0"/>
              <a:t>evaluate the potential to fulfill the requirements for an HIE in Rwanda</a:t>
            </a:r>
            <a:endParaRPr lang="en-US" sz="3700" dirty="0"/>
          </a:p>
          <a:p>
            <a:pPr lvl="1"/>
            <a:r>
              <a:rPr lang="en-US" sz="3700" b="1" dirty="0" smtClean="0"/>
              <a:t>Requirements </a:t>
            </a:r>
            <a:r>
              <a:rPr lang="en-US" sz="3700" b="1" dirty="0"/>
              <a:t>and Scoping Project</a:t>
            </a:r>
          </a:p>
          <a:p>
            <a:pPr lvl="2"/>
            <a:r>
              <a:rPr lang="en-US" sz="3700" i="1" dirty="0" smtClean="0"/>
              <a:t>To </a:t>
            </a:r>
            <a:r>
              <a:rPr lang="en-US" sz="3700" i="1" dirty="0"/>
              <a:t>define and configure foundational components of the HIE in Rwanda, including client and provider registries, terminologies and shared health record and to accurately scope, define and plan for the implementation pilot</a:t>
            </a:r>
            <a:r>
              <a:rPr lang="en-US" sz="3700" i="1" dirty="0" smtClean="0"/>
              <a:t>.</a:t>
            </a:r>
            <a:endParaRPr lang="en-US" sz="3700" dirty="0"/>
          </a:p>
          <a:p>
            <a:pPr lvl="1"/>
            <a:r>
              <a:rPr lang="en-US" sz="3700" b="1" dirty="0"/>
              <a:t>Implementation </a:t>
            </a:r>
            <a:r>
              <a:rPr lang="en-US" sz="3700" b="1" dirty="0" smtClean="0"/>
              <a:t>First Phase Project</a:t>
            </a:r>
            <a:endParaRPr lang="en-US" sz="3700" b="1" dirty="0"/>
          </a:p>
          <a:p>
            <a:pPr lvl="2"/>
            <a:r>
              <a:rPr lang="en-US" sz="3700" i="1" dirty="0" smtClean="0"/>
              <a:t>To create the evaluation environment to support the research project</a:t>
            </a:r>
            <a:r>
              <a:rPr lang="en-US" sz="3700" i="1" dirty="0"/>
              <a:t>. </a:t>
            </a:r>
            <a:endParaRPr lang="en-US" sz="3700" dirty="0"/>
          </a:p>
          <a:p>
            <a:pPr lvl="1"/>
            <a:r>
              <a:rPr lang="en-US" sz="3700" b="1" dirty="0" smtClean="0"/>
              <a:t>Capacity </a:t>
            </a:r>
            <a:r>
              <a:rPr lang="en-US" sz="3700" b="1" dirty="0"/>
              <a:t>Building/Country Office Project</a:t>
            </a:r>
          </a:p>
          <a:p>
            <a:pPr lvl="2"/>
            <a:r>
              <a:rPr lang="en-US" sz="3700" i="1" dirty="0" smtClean="0"/>
              <a:t>To </a:t>
            </a:r>
            <a:r>
              <a:rPr lang="en-US" sz="3700" i="1" dirty="0"/>
              <a:t>develop capacity in Rwanda and to open a country office to coordinate the work, going forward.</a:t>
            </a:r>
            <a:endParaRPr lang="en-US" sz="3700" dirty="0"/>
          </a:p>
          <a:p>
            <a:endParaRPr lang="en-US" dirty="0"/>
          </a:p>
        </p:txBody>
      </p:sp>
    </p:spTree>
    <p:extLst>
      <p:ext uri="{BB962C8B-B14F-4D97-AF65-F5344CB8AC3E}">
        <p14:creationId xmlns:p14="http://schemas.microsoft.com/office/powerpoint/2010/main" val="1792211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Implementation First Phase Project</a:t>
            </a:r>
            <a:endParaRPr lang="en-US" sz="3600" dirty="0"/>
          </a:p>
        </p:txBody>
      </p:sp>
      <p:sp>
        <p:nvSpPr>
          <p:cNvPr id="3" name="Content Placeholder 2"/>
          <p:cNvSpPr>
            <a:spLocks noGrp="1"/>
          </p:cNvSpPr>
          <p:nvPr>
            <p:ph idx="1"/>
          </p:nvPr>
        </p:nvSpPr>
        <p:spPr/>
        <p:txBody>
          <a:bodyPr>
            <a:normAutofit fontScale="77500" lnSpcReduction="20000"/>
          </a:bodyPr>
          <a:lstStyle/>
          <a:p>
            <a:r>
              <a:rPr lang="en-US" dirty="0" smtClean="0"/>
              <a:t>Development of the Rwanda HIE</a:t>
            </a:r>
          </a:p>
          <a:p>
            <a:pPr lvl="1"/>
            <a:r>
              <a:rPr lang="en-US" dirty="0" smtClean="0"/>
              <a:t>Various sub-projects around software development and innovation</a:t>
            </a:r>
          </a:p>
          <a:p>
            <a:pPr lvl="1"/>
            <a:r>
              <a:rPr lang="en-US" dirty="0" smtClean="0"/>
              <a:t>SHR, CR, PR, FR, TS, </a:t>
            </a:r>
            <a:r>
              <a:rPr lang="en-US" dirty="0" err="1" smtClean="0"/>
              <a:t>OpenHIM</a:t>
            </a:r>
            <a:r>
              <a:rPr lang="en-US" dirty="0" smtClean="0"/>
              <a:t>, </a:t>
            </a:r>
            <a:r>
              <a:rPr lang="en-US" dirty="0" err="1" smtClean="0"/>
              <a:t>PoC</a:t>
            </a:r>
            <a:endParaRPr lang="en-US" dirty="0" smtClean="0"/>
          </a:p>
          <a:p>
            <a:r>
              <a:rPr lang="en-US" dirty="0" smtClean="0"/>
              <a:t>Implementation at Health </a:t>
            </a:r>
            <a:r>
              <a:rPr lang="en-US" dirty="0" err="1" smtClean="0"/>
              <a:t>Centres</a:t>
            </a:r>
            <a:r>
              <a:rPr lang="en-US" dirty="0" smtClean="0"/>
              <a:t> and in district</a:t>
            </a:r>
          </a:p>
          <a:p>
            <a:pPr lvl="1"/>
            <a:r>
              <a:rPr lang="en-US" dirty="0" smtClean="0"/>
              <a:t>Training and capacity development</a:t>
            </a:r>
          </a:p>
          <a:p>
            <a:pPr lvl="2"/>
            <a:r>
              <a:rPr lang="en-US" dirty="0" smtClean="0"/>
              <a:t>Health </a:t>
            </a:r>
            <a:r>
              <a:rPr lang="en-US" dirty="0" err="1" smtClean="0"/>
              <a:t>centres</a:t>
            </a:r>
            <a:r>
              <a:rPr lang="en-US" dirty="0" smtClean="0"/>
              <a:t> and </a:t>
            </a:r>
            <a:r>
              <a:rPr lang="en-US" dirty="0" err="1" smtClean="0"/>
              <a:t>MoH</a:t>
            </a:r>
            <a:r>
              <a:rPr lang="en-US" dirty="0" smtClean="0"/>
              <a:t> support staff</a:t>
            </a:r>
          </a:p>
          <a:p>
            <a:pPr lvl="1"/>
            <a:r>
              <a:rPr lang="en-US" dirty="0" smtClean="0"/>
              <a:t>Workflow overview and analysis</a:t>
            </a:r>
          </a:p>
          <a:p>
            <a:pPr lvl="1"/>
            <a:r>
              <a:rPr lang="en-US" dirty="0" smtClean="0"/>
              <a:t>Hand in Hand collaboration for planned ongoing </a:t>
            </a:r>
            <a:r>
              <a:rPr lang="en-US" dirty="0" err="1" smtClean="0"/>
              <a:t>MoH</a:t>
            </a:r>
            <a:r>
              <a:rPr lang="en-US" dirty="0" smtClean="0"/>
              <a:t> support of implementation.</a:t>
            </a:r>
          </a:p>
          <a:p>
            <a:pPr lvl="1"/>
            <a:r>
              <a:rPr lang="en-US" dirty="0" err="1" smtClean="0"/>
              <a:t>Rwamagana</a:t>
            </a:r>
            <a:r>
              <a:rPr lang="en-US" dirty="0" smtClean="0"/>
              <a:t> District</a:t>
            </a:r>
          </a:p>
          <a:p>
            <a:pPr lvl="2"/>
            <a:r>
              <a:rPr lang="en-US" dirty="0" smtClean="0"/>
              <a:t>12 Health </a:t>
            </a:r>
            <a:r>
              <a:rPr lang="en-US" dirty="0" err="1" smtClean="0"/>
              <a:t>Centres</a:t>
            </a:r>
            <a:r>
              <a:rPr lang="en-US" dirty="0" smtClean="0"/>
              <a:t> &amp; District Hospital</a:t>
            </a:r>
            <a:endParaRPr lang="en-US" dirty="0"/>
          </a:p>
        </p:txBody>
      </p:sp>
    </p:spTree>
    <p:extLst>
      <p:ext uri="{BB962C8B-B14F-4D97-AF65-F5344CB8AC3E}">
        <p14:creationId xmlns:p14="http://schemas.microsoft.com/office/powerpoint/2010/main" val="4621020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Update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Implementation </a:t>
            </a:r>
            <a:r>
              <a:rPr lang="en-US" b="1" dirty="0"/>
              <a:t>Science/Research Project</a:t>
            </a:r>
          </a:p>
          <a:p>
            <a:pPr lvl="1"/>
            <a:r>
              <a:rPr lang="en-US" i="1" dirty="0" smtClean="0"/>
              <a:t>Refocused and under new planning</a:t>
            </a:r>
            <a:endParaRPr lang="en-US" dirty="0"/>
          </a:p>
          <a:p>
            <a:r>
              <a:rPr lang="en-US" b="1" dirty="0"/>
              <a:t>Technical Assessment Project</a:t>
            </a:r>
          </a:p>
          <a:p>
            <a:pPr lvl="1"/>
            <a:r>
              <a:rPr lang="en-US" i="1" dirty="0" smtClean="0"/>
              <a:t>Complete</a:t>
            </a:r>
            <a:endParaRPr lang="en-US" dirty="0"/>
          </a:p>
          <a:p>
            <a:r>
              <a:rPr lang="en-US" b="1" dirty="0" smtClean="0"/>
              <a:t>Requirements </a:t>
            </a:r>
            <a:r>
              <a:rPr lang="en-US" b="1" dirty="0"/>
              <a:t>and Scoping Project</a:t>
            </a:r>
          </a:p>
          <a:p>
            <a:pPr lvl="1"/>
            <a:r>
              <a:rPr lang="en-US" i="1" dirty="0" smtClean="0"/>
              <a:t>Complete</a:t>
            </a:r>
            <a:endParaRPr lang="en-US" dirty="0"/>
          </a:p>
          <a:p>
            <a:r>
              <a:rPr lang="en-US" b="1" dirty="0"/>
              <a:t>Implementation Pilot Project</a:t>
            </a:r>
          </a:p>
          <a:p>
            <a:pPr lvl="1"/>
            <a:r>
              <a:rPr lang="en-US" i="1" dirty="0" smtClean="0"/>
              <a:t>Initial version, implementation underway, ongoing support. </a:t>
            </a:r>
            <a:endParaRPr lang="en-US" dirty="0"/>
          </a:p>
          <a:p>
            <a:r>
              <a:rPr lang="en-US" b="1" dirty="0" smtClean="0"/>
              <a:t>Capacity </a:t>
            </a:r>
            <a:r>
              <a:rPr lang="en-US" b="1" dirty="0"/>
              <a:t>Building/Country Office Project</a:t>
            </a:r>
          </a:p>
          <a:p>
            <a:pPr lvl="1"/>
            <a:r>
              <a:rPr lang="en-US" i="1" dirty="0" smtClean="0"/>
              <a:t>Underway and ongoing.</a:t>
            </a:r>
            <a:endParaRPr lang="en-US" dirty="0"/>
          </a:p>
          <a:p>
            <a:endParaRPr lang="en-US" dirty="0"/>
          </a:p>
        </p:txBody>
      </p:sp>
    </p:spTree>
    <p:extLst>
      <p:ext uri="{BB962C8B-B14F-4D97-AF65-F5344CB8AC3E}">
        <p14:creationId xmlns:p14="http://schemas.microsoft.com/office/powerpoint/2010/main" val="42925928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time to reflect and remember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RHEA has contributed to and had contributions from other projects</a:t>
            </a:r>
          </a:p>
          <a:p>
            <a:r>
              <a:rPr lang="en-US" dirty="0" smtClean="0"/>
              <a:t>Multiple collaborations</a:t>
            </a:r>
          </a:p>
          <a:p>
            <a:r>
              <a:rPr lang="en-US" dirty="0" smtClean="0"/>
              <a:t>Multiple revisions and designs</a:t>
            </a:r>
          </a:p>
          <a:p>
            <a:endParaRPr lang="en-US" dirty="0"/>
          </a:p>
          <a:p>
            <a:r>
              <a:rPr lang="en-US" dirty="0" smtClean="0"/>
              <a:t>RHEA represents a collaborative, iterative and adaptive design philosophy in health </a:t>
            </a:r>
            <a:r>
              <a:rPr lang="en-US" dirty="0"/>
              <a:t>s</a:t>
            </a:r>
            <a:r>
              <a:rPr lang="en-US" dirty="0" smtClean="0"/>
              <a:t>ystems </a:t>
            </a:r>
            <a:r>
              <a:rPr lang="en-US" dirty="0"/>
              <a:t>d</a:t>
            </a:r>
            <a:r>
              <a:rPr lang="en-US" dirty="0" smtClean="0"/>
              <a:t>evelopment and implementation</a:t>
            </a:r>
            <a:endParaRPr lang="en-US" dirty="0"/>
          </a:p>
        </p:txBody>
      </p:sp>
    </p:spTree>
    <p:extLst>
      <p:ext uri="{BB962C8B-B14F-4D97-AF65-F5344CB8AC3E}">
        <p14:creationId xmlns:p14="http://schemas.microsoft.com/office/powerpoint/2010/main" val="4641069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OASIS – RHEA – HIE Projects</a:t>
            </a:r>
            <a:endParaRPr lang="en-US" dirty="0"/>
          </a:p>
        </p:txBody>
      </p:sp>
      <p:pic>
        <p:nvPicPr>
          <p:cNvPr id="5" name="Content Placeholder 4" descr="RHEAproject.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070157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a:t>
            </a:r>
            <a:endParaRPr lang="en-US" dirty="0"/>
          </a:p>
        </p:txBody>
      </p:sp>
      <p:sp>
        <p:nvSpPr>
          <p:cNvPr id="3" name="Content Placeholder 2"/>
          <p:cNvSpPr>
            <a:spLocks noGrp="1"/>
          </p:cNvSpPr>
          <p:nvPr>
            <p:ph idx="1"/>
          </p:nvPr>
        </p:nvSpPr>
        <p:spPr>
          <a:xfrm>
            <a:off x="224552" y="855134"/>
            <a:ext cx="6190872" cy="2700393"/>
          </a:xfrm>
          <a:prstGeom prst="rect">
            <a:avLst/>
          </a:prstGeom>
        </p:spPr>
        <p:txBody>
          <a:bodyPr/>
          <a:lstStyle/>
          <a:p>
            <a:r>
              <a:rPr lang="en-US" dirty="0" smtClean="0"/>
              <a:t>September 2010:</a:t>
            </a:r>
          </a:p>
          <a:p>
            <a:pPr lvl="1"/>
            <a:r>
              <a:rPr lang="en-US" dirty="0" err="1" smtClean="0"/>
              <a:t>Medinfo</a:t>
            </a:r>
            <a:r>
              <a:rPr lang="en-US" dirty="0" smtClean="0"/>
              <a:t> Demo</a:t>
            </a:r>
          </a:p>
          <a:p>
            <a:pPr lvl="1"/>
            <a:r>
              <a:rPr lang="en-US" dirty="0" smtClean="0"/>
              <a:t>First Demonstration of Architecture</a:t>
            </a:r>
          </a:p>
        </p:txBody>
      </p:sp>
      <p:grpSp>
        <p:nvGrpSpPr>
          <p:cNvPr id="4" name="Group 3"/>
          <p:cNvGrpSpPr/>
          <p:nvPr/>
        </p:nvGrpSpPr>
        <p:grpSpPr>
          <a:xfrm>
            <a:off x="129346" y="4728631"/>
            <a:ext cx="7515369" cy="1708601"/>
            <a:chOff x="129346" y="4728631"/>
            <a:chExt cx="7515369" cy="1708601"/>
          </a:xfrm>
        </p:grpSpPr>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451600"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59" name="Picture 8" descr="Medinfo logo 12 to 15 Septemb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9015" y="3161242"/>
            <a:ext cx="1474258" cy="1370948"/>
          </a:xfrm>
          <a:prstGeom prst="rect">
            <a:avLst/>
          </a:prstGeom>
          <a:noFill/>
          <a:extLst>
            <a:ext uri="{909E8E84-426E-40dd-AFC4-6F175D3DCCD1}">
              <a14:hiddenFill xmlns:a14="http://schemas.microsoft.com/office/drawing/2010/main">
                <a:solidFill>
                  <a:srgbClr val="FFFFFF"/>
                </a:solidFill>
              </a14:hiddenFill>
            </a:ext>
          </a:extLst>
        </p:spPr>
      </p:pic>
      <p:pic>
        <p:nvPicPr>
          <p:cNvPr id="60" name="Content Placeholder 5" descr="HIAL1.png"/>
          <p:cNvPicPr>
            <a:picLocks noChangeAspect="1"/>
          </p:cNvPicPr>
          <p:nvPr/>
        </p:nvPicPr>
        <p:blipFill rotWithShape="1">
          <a:blip r:embed="rId3" cstate="screen">
            <a:extLst>
              <a:ext uri="{28A0092B-C50C-407E-A947-70E740481C1C}">
                <a14:useLocalDpi xmlns:a14="http://schemas.microsoft.com/office/drawing/2010/main"/>
              </a:ext>
            </a:extLst>
          </a:blip>
          <a:srcRect l="-905"/>
          <a:stretch/>
        </p:blipFill>
        <p:spPr>
          <a:xfrm>
            <a:off x="6415424" y="476250"/>
            <a:ext cx="2518925" cy="1882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 name="Content Placeholder 3" descr="HIAL2.png"/>
          <p:cNvPicPr>
            <a:picLocks noChangeAspect="1"/>
          </p:cNvPicPr>
          <p:nvPr/>
        </p:nvPicPr>
        <p:blipFill rotWithShape="1">
          <a:blip r:embed="rId4" cstate="screen">
            <a:extLst>
              <a:ext uri="{28A0092B-C50C-407E-A947-70E740481C1C}">
                <a14:useLocalDpi xmlns:a14="http://schemas.microsoft.com/office/drawing/2010/main"/>
              </a:ext>
            </a:extLst>
          </a:blip>
          <a:srcRect l="-2180" r="-2400"/>
          <a:stretch/>
        </p:blipFill>
        <p:spPr>
          <a:xfrm>
            <a:off x="6325596" y="2928406"/>
            <a:ext cx="2508377" cy="1800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15562" y="2806698"/>
            <a:ext cx="3359698" cy="1921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3" name="TextBox 62"/>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4" name="TextBox 63"/>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5" name="TextBox 64"/>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6" name="TextBox 65"/>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67" name="TextBox 66"/>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spTree>
    <p:extLst>
      <p:ext uri="{BB962C8B-B14F-4D97-AF65-F5344CB8AC3E}">
        <p14:creationId xmlns:p14="http://schemas.microsoft.com/office/powerpoint/2010/main" val="34191736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a:t>
            </a:r>
            <a:endParaRPr lang="en-US" dirty="0"/>
          </a:p>
        </p:txBody>
      </p:sp>
      <p:sp>
        <p:nvSpPr>
          <p:cNvPr id="3" name="Content Placeholder 2"/>
          <p:cNvSpPr>
            <a:spLocks noGrp="1"/>
          </p:cNvSpPr>
          <p:nvPr>
            <p:ph idx="1"/>
          </p:nvPr>
        </p:nvSpPr>
        <p:spPr>
          <a:xfrm>
            <a:off x="224552" y="855134"/>
            <a:ext cx="4192177" cy="2700393"/>
          </a:xfrm>
          <a:prstGeom prst="rect">
            <a:avLst/>
          </a:prstGeom>
        </p:spPr>
        <p:txBody>
          <a:bodyPr/>
          <a:lstStyle/>
          <a:p>
            <a:r>
              <a:rPr lang="en-US" dirty="0" smtClean="0"/>
              <a:t>March 2011</a:t>
            </a:r>
            <a:endParaRPr lang="en-US" dirty="0"/>
          </a:p>
          <a:p>
            <a:r>
              <a:rPr lang="en-US" dirty="0" err="1" smtClean="0"/>
              <a:t>eZ</a:t>
            </a:r>
            <a:r>
              <a:rPr lang="en-US" dirty="0" smtClean="0"/>
              <a:t>-Vida stack Demonstration</a:t>
            </a:r>
          </a:p>
          <a:p>
            <a:r>
              <a:rPr lang="en-US" dirty="0" smtClean="0"/>
              <a:t>Kigali</a:t>
            </a:r>
          </a:p>
        </p:txBody>
      </p:sp>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2467580"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TextBox 62"/>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4" name="TextBox 63"/>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5" name="TextBox 64"/>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6" name="TextBox 65"/>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67" name="TextBox 66"/>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pic>
        <p:nvPicPr>
          <p:cNvPr id="4" name="Picture 3"/>
          <p:cNvPicPr>
            <a:picLocks noChangeAspect="1"/>
          </p:cNvPicPr>
          <p:nvPr/>
        </p:nvPicPr>
        <p:blipFill>
          <a:blip r:embed="rId2"/>
          <a:stretch>
            <a:fillRect/>
          </a:stretch>
        </p:blipFill>
        <p:spPr>
          <a:xfrm>
            <a:off x="4637023" y="1151467"/>
            <a:ext cx="3817129" cy="2742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907119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a:t>
            </a:r>
            <a:endParaRPr lang="en-US" dirty="0"/>
          </a:p>
        </p:txBody>
      </p:sp>
      <p:sp>
        <p:nvSpPr>
          <p:cNvPr id="3" name="Content Placeholder 2"/>
          <p:cNvSpPr>
            <a:spLocks noGrp="1"/>
          </p:cNvSpPr>
          <p:nvPr>
            <p:ph idx="1"/>
          </p:nvPr>
        </p:nvSpPr>
        <p:spPr>
          <a:xfrm>
            <a:off x="224552" y="855134"/>
            <a:ext cx="4531965" cy="2700393"/>
          </a:xfrm>
          <a:prstGeom prst="rect">
            <a:avLst/>
          </a:prstGeom>
        </p:spPr>
        <p:txBody>
          <a:bodyPr>
            <a:normAutofit lnSpcReduction="10000"/>
          </a:bodyPr>
          <a:lstStyle/>
          <a:p>
            <a:r>
              <a:rPr lang="en-US" dirty="0" err="1" smtClean="0"/>
              <a:t>June|July</a:t>
            </a:r>
            <a:r>
              <a:rPr lang="en-US" dirty="0" smtClean="0"/>
              <a:t> 2011</a:t>
            </a:r>
          </a:p>
          <a:p>
            <a:r>
              <a:rPr lang="en-US" dirty="0" err="1" smtClean="0"/>
              <a:t>eZ</a:t>
            </a:r>
            <a:r>
              <a:rPr lang="en-US" dirty="0" smtClean="0"/>
              <a:t>-Vida Training, Brazil</a:t>
            </a:r>
          </a:p>
          <a:p>
            <a:r>
              <a:rPr lang="en-US" dirty="0" smtClean="0"/>
              <a:t>Technology insight / exploration</a:t>
            </a:r>
          </a:p>
        </p:txBody>
      </p:sp>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2823173"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9" name="Rounded Rectangle 58"/>
          <p:cNvSpPr/>
          <p:nvPr/>
        </p:nvSpPr>
        <p:spPr>
          <a:xfrm>
            <a:off x="2992506" y="4728634"/>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1" name="TextBox 60"/>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2" name="TextBox 61"/>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3" name="TextBox 62"/>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64" name="TextBox 63"/>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pic>
        <p:nvPicPr>
          <p:cNvPr id="56" name="Picture 5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37552" y="2336801"/>
            <a:ext cx="4064000" cy="2056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969868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a:t>
            </a:r>
            <a:endParaRPr lang="en-US" dirty="0"/>
          </a:p>
        </p:txBody>
      </p:sp>
      <p:sp>
        <p:nvSpPr>
          <p:cNvPr id="3" name="Content Placeholder 2"/>
          <p:cNvSpPr>
            <a:spLocks noGrp="1"/>
          </p:cNvSpPr>
          <p:nvPr>
            <p:ph idx="1"/>
          </p:nvPr>
        </p:nvSpPr>
        <p:spPr>
          <a:xfrm>
            <a:off x="224552" y="855134"/>
            <a:ext cx="4831720" cy="2700393"/>
          </a:xfrm>
          <a:prstGeom prst="rect">
            <a:avLst/>
          </a:prstGeom>
        </p:spPr>
        <p:txBody>
          <a:bodyPr>
            <a:normAutofit lnSpcReduction="10000"/>
          </a:bodyPr>
          <a:lstStyle/>
          <a:p>
            <a:r>
              <a:rPr lang="en-US" dirty="0" smtClean="0"/>
              <a:t>October 2011</a:t>
            </a:r>
          </a:p>
          <a:p>
            <a:r>
              <a:rPr lang="en-US" dirty="0" smtClean="0"/>
              <a:t>Low Hanging Fruit Project (LHF v1.0)</a:t>
            </a:r>
          </a:p>
          <a:p>
            <a:pPr lvl="1"/>
            <a:r>
              <a:rPr lang="en-US" dirty="0" smtClean="0"/>
              <a:t>Facility Registry</a:t>
            </a:r>
          </a:p>
          <a:p>
            <a:r>
              <a:rPr lang="en-US" dirty="0" smtClean="0"/>
              <a:t>Kigali, Rwanda</a:t>
            </a:r>
          </a:p>
        </p:txBody>
      </p:sp>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3652890"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0" name="TextBox 59"/>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1" name="TextBox 60"/>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2" name="TextBox 61"/>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3" name="TextBox 62"/>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64" name="TextBox 63"/>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pic>
        <p:nvPicPr>
          <p:cNvPr id="55" name="Picture 5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0833" y="1713223"/>
            <a:ext cx="3269836" cy="2452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099480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a:t>
            </a:r>
            <a:endParaRPr lang="en-US" dirty="0"/>
          </a:p>
        </p:txBody>
      </p:sp>
      <p:sp>
        <p:nvSpPr>
          <p:cNvPr id="3" name="Content Placeholder 2"/>
          <p:cNvSpPr>
            <a:spLocks noGrp="1"/>
          </p:cNvSpPr>
          <p:nvPr>
            <p:ph idx="1"/>
          </p:nvPr>
        </p:nvSpPr>
        <p:spPr>
          <a:xfrm>
            <a:off x="224552" y="855134"/>
            <a:ext cx="4419354" cy="2700393"/>
          </a:xfrm>
          <a:prstGeom prst="rect">
            <a:avLst/>
          </a:prstGeom>
        </p:spPr>
        <p:txBody>
          <a:bodyPr/>
          <a:lstStyle/>
          <a:p>
            <a:r>
              <a:rPr lang="en-US" dirty="0" smtClean="0"/>
              <a:t>March 2012</a:t>
            </a:r>
          </a:p>
          <a:p>
            <a:r>
              <a:rPr lang="en-US" dirty="0" smtClean="0"/>
              <a:t>LHF v1.5</a:t>
            </a:r>
          </a:p>
          <a:p>
            <a:r>
              <a:rPr lang="en-US" dirty="0" smtClean="0"/>
              <a:t>Move to new architecture</a:t>
            </a:r>
          </a:p>
          <a:p>
            <a:pPr lvl="1"/>
            <a:endParaRPr lang="en-US" dirty="0" smtClean="0"/>
          </a:p>
          <a:p>
            <a:endParaRPr lang="en-US" dirty="0" smtClean="0"/>
          </a:p>
        </p:txBody>
      </p:sp>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4516473"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9" name="Picture 58" descr="RHE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3242" y="1090778"/>
            <a:ext cx="3608264" cy="3090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0" name="TextBox 59"/>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1" name="TextBox 60"/>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2" name="TextBox 61"/>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3" name="TextBox 62"/>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64" name="TextBox 63"/>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spTree>
    <p:extLst>
      <p:ext uri="{BB962C8B-B14F-4D97-AF65-F5344CB8AC3E}">
        <p14:creationId xmlns:p14="http://schemas.microsoft.com/office/powerpoint/2010/main" val="7544939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Introduction</a:t>
            </a:r>
          </a:p>
          <a:p>
            <a:pPr lvl="1"/>
            <a:r>
              <a:rPr lang="en-US" dirty="0" smtClean="0"/>
              <a:t>Project Introduction</a:t>
            </a:r>
          </a:p>
          <a:p>
            <a:pPr lvl="1"/>
            <a:r>
              <a:rPr lang="en-US" dirty="0" smtClean="0"/>
              <a:t>Team</a:t>
            </a:r>
          </a:p>
          <a:p>
            <a:pPr lvl="1"/>
            <a:r>
              <a:rPr lang="en-US" dirty="0" smtClean="0"/>
              <a:t>Funders</a:t>
            </a:r>
          </a:p>
          <a:p>
            <a:r>
              <a:rPr lang="en-US" dirty="0" smtClean="0"/>
              <a:t>Project</a:t>
            </a:r>
          </a:p>
          <a:p>
            <a:pPr lvl="1"/>
            <a:r>
              <a:rPr lang="en-US" dirty="0" smtClean="0"/>
              <a:t>Project Design and Overview</a:t>
            </a:r>
          </a:p>
          <a:p>
            <a:pPr lvl="1"/>
            <a:r>
              <a:rPr lang="en-US" dirty="0" smtClean="0"/>
              <a:t>Project History</a:t>
            </a:r>
          </a:p>
          <a:p>
            <a:r>
              <a:rPr lang="en-US" dirty="0" smtClean="0"/>
              <a:t>Where we are today</a:t>
            </a:r>
          </a:p>
          <a:p>
            <a:r>
              <a:rPr lang="en-US" dirty="0" smtClean="0"/>
              <a:t>Demonstration</a:t>
            </a:r>
          </a:p>
          <a:p>
            <a:r>
              <a:rPr lang="en-US" dirty="0" smtClean="0"/>
              <a:t>Architecture</a:t>
            </a:r>
          </a:p>
          <a:p>
            <a:r>
              <a:rPr lang="en-US" dirty="0" smtClean="0"/>
              <a:t>Component Overviews</a:t>
            </a:r>
          </a:p>
          <a:p>
            <a:r>
              <a:rPr lang="en-US" dirty="0" smtClean="0"/>
              <a:t>Q&amp;A</a:t>
            </a:r>
          </a:p>
          <a:p>
            <a:endParaRPr lang="en-US" dirty="0" smtClean="0"/>
          </a:p>
          <a:p>
            <a:endParaRPr lang="en-US" dirty="0"/>
          </a:p>
        </p:txBody>
      </p:sp>
    </p:spTree>
    <p:extLst>
      <p:ext uri="{BB962C8B-B14F-4D97-AF65-F5344CB8AC3E}">
        <p14:creationId xmlns:p14="http://schemas.microsoft.com/office/powerpoint/2010/main" val="12881341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Screen Shot 2012-09-20 at 9.39.11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52193" y="2485775"/>
            <a:ext cx="4640273" cy="2647802"/>
          </a:xfrm>
          <a:prstGeom prst="rect">
            <a:avLst/>
          </a:prstGeom>
          <a:ln>
            <a:noFill/>
          </a:ln>
          <a:effectLst>
            <a:softEdge rad="112500"/>
          </a:effectLst>
        </p:spPr>
      </p:pic>
      <p:pic>
        <p:nvPicPr>
          <p:cNvPr id="63" name="Picture 62" descr="IMG_5016.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3166" y="3356858"/>
            <a:ext cx="2338483" cy="177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9" name="Rectangle 58"/>
          <p:cNvSpPr/>
          <p:nvPr/>
        </p:nvSpPr>
        <p:spPr>
          <a:xfrm>
            <a:off x="1" y="5215471"/>
            <a:ext cx="9144000" cy="164252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07495"/>
          </a:xfrm>
        </p:spPr>
        <p:txBody>
          <a:bodyPr>
            <a:normAutofit fontScale="90000"/>
          </a:bodyPr>
          <a:lstStyle/>
          <a:p>
            <a:r>
              <a:rPr lang="en-US" dirty="0" smtClean="0"/>
              <a:t>Timeline - Today</a:t>
            </a:r>
            <a:endParaRPr lang="en-US" dirty="0"/>
          </a:p>
        </p:txBody>
      </p:sp>
      <p:sp>
        <p:nvSpPr>
          <p:cNvPr id="3" name="Content Placeholder 2"/>
          <p:cNvSpPr>
            <a:spLocks noGrp="1"/>
          </p:cNvSpPr>
          <p:nvPr>
            <p:ph idx="1"/>
          </p:nvPr>
        </p:nvSpPr>
        <p:spPr>
          <a:xfrm>
            <a:off x="224552" y="855134"/>
            <a:ext cx="8229600" cy="2700393"/>
          </a:xfrm>
          <a:prstGeom prst="rect">
            <a:avLst/>
          </a:prstGeom>
        </p:spPr>
        <p:txBody>
          <a:bodyPr/>
          <a:lstStyle/>
          <a:p>
            <a:r>
              <a:rPr lang="en-US" dirty="0" smtClean="0"/>
              <a:t>September 2012:</a:t>
            </a:r>
          </a:p>
          <a:p>
            <a:pPr lvl="1"/>
            <a:r>
              <a:rPr lang="en-US" dirty="0" smtClean="0"/>
              <a:t>Rwanda HIE live in NDC</a:t>
            </a:r>
          </a:p>
          <a:p>
            <a:pPr lvl="1"/>
            <a:r>
              <a:rPr lang="en-US" dirty="0" smtClean="0"/>
              <a:t>2 Sites Deployed</a:t>
            </a:r>
          </a:p>
        </p:txBody>
      </p:sp>
      <p:sp>
        <p:nvSpPr>
          <p:cNvPr id="5" name="Rounded Rectangle 4"/>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ounded Rectangle 16"/>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ounded Rectangle 28"/>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ounded Rectangle 32"/>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ounded Rectangle 37"/>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1" name="Rounded Rectangle 40"/>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42"/>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44"/>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45"/>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ounded Rectangle 49"/>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5549038"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4" name="Picture 3" descr="IMG_4968 2.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85318" y="2963332"/>
            <a:ext cx="2119469" cy="18856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4" name="Picture 63" descr="IMG_503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3253" y="0"/>
            <a:ext cx="2222500" cy="296333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6" name="TextBox 65"/>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67" name="TextBox 66"/>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68" name="TextBox 67"/>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69" name="TextBox 68"/>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70" name="TextBox 69"/>
          <p:cNvSpPr txBox="1"/>
          <p:nvPr/>
        </p:nvSpPr>
        <p:spPr>
          <a:xfrm>
            <a:off x="7603072" y="5215471"/>
            <a:ext cx="1438319" cy="1323439"/>
          </a:xfrm>
          <a:prstGeom prst="rect">
            <a:avLst/>
          </a:prstGeom>
          <a:noFill/>
        </p:spPr>
        <p:txBody>
          <a:bodyPr wrap="none" rtlCol="0">
            <a:spAutoFit/>
          </a:bodyPr>
          <a:lstStyle/>
          <a:p>
            <a:r>
              <a:rPr lang="en-US" sz="4000" dirty="0" smtClean="0">
                <a:solidFill>
                  <a:schemeClr val="tx2">
                    <a:lumMod val="75000"/>
                  </a:schemeClr>
                </a:solidFill>
                <a:latin typeface="Avenir Black"/>
                <a:cs typeface="Avenir Black"/>
              </a:rPr>
              <a:t>TIME</a:t>
            </a:r>
          </a:p>
          <a:p>
            <a:r>
              <a:rPr lang="en-US" sz="4000" dirty="0" smtClean="0">
                <a:solidFill>
                  <a:schemeClr val="tx2">
                    <a:lumMod val="75000"/>
                  </a:schemeClr>
                </a:solidFill>
                <a:latin typeface="Avenir Black"/>
                <a:cs typeface="Avenir Black"/>
              </a:rPr>
              <a:t>LINE</a:t>
            </a:r>
            <a:endParaRPr lang="en-US" sz="4000" dirty="0">
              <a:solidFill>
                <a:schemeClr val="tx2">
                  <a:lumMod val="75000"/>
                </a:schemeClr>
              </a:solidFill>
              <a:latin typeface="Avenir Black"/>
              <a:cs typeface="Avenir Black"/>
            </a:endParaRPr>
          </a:p>
        </p:txBody>
      </p:sp>
    </p:spTree>
    <p:extLst>
      <p:ext uri="{BB962C8B-B14F-4D97-AF65-F5344CB8AC3E}">
        <p14:creationId xmlns:p14="http://schemas.microsoft.com/office/powerpoint/2010/main" val="31059351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91865"/>
            <a:chOff x="0" y="0"/>
            <a:chExt cx="9144000" cy="6891865"/>
          </a:xfrm>
        </p:grpSpPr>
        <p:pic>
          <p:nvPicPr>
            <p:cNvPr id="5" name="Picture 4" descr="IMG_498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710267" cy="2278931"/>
            </a:xfrm>
            <a:prstGeom prst="rect">
              <a:avLst/>
            </a:prstGeom>
          </p:spPr>
        </p:pic>
        <p:pic>
          <p:nvPicPr>
            <p:cNvPr id="6" name="Picture 5" descr="IMG_496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55067"/>
              <a:ext cx="1715572" cy="2286000"/>
            </a:xfrm>
            <a:prstGeom prst="rect">
              <a:avLst/>
            </a:prstGeom>
          </p:spPr>
        </p:pic>
        <p:pic>
          <p:nvPicPr>
            <p:cNvPr id="3" name="Picture 2" descr="IMG_504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61998"/>
              <a:ext cx="1719802" cy="2293069"/>
            </a:xfrm>
            <a:prstGeom prst="rect">
              <a:avLst/>
            </a:prstGeom>
          </p:spPr>
        </p:pic>
        <p:pic>
          <p:nvPicPr>
            <p:cNvPr id="4" name="Picture 3" descr="431255_10151046827215785_1116637091_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1587" y="0"/>
              <a:ext cx="4012413" cy="2261998"/>
            </a:xfrm>
            <a:prstGeom prst="rect">
              <a:avLst/>
            </a:prstGeom>
          </p:spPr>
        </p:pic>
        <p:pic>
          <p:nvPicPr>
            <p:cNvPr id="8" name="Picture 7" descr="20120915_143845.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0266" y="2261998"/>
              <a:ext cx="3640929" cy="2327705"/>
            </a:xfrm>
            <a:prstGeom prst="rect">
              <a:avLst/>
            </a:prstGeom>
          </p:spPr>
        </p:pic>
        <p:pic>
          <p:nvPicPr>
            <p:cNvPr id="9" name="Picture 8" descr="20120915_160058.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07826" y="4988265"/>
              <a:ext cx="4936173" cy="1900427"/>
            </a:xfrm>
            <a:prstGeom prst="rect">
              <a:avLst/>
            </a:prstGeom>
          </p:spPr>
        </p:pic>
        <p:pic>
          <p:nvPicPr>
            <p:cNvPr id="10" name="Picture 9" descr="IMG_5009.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0267" y="4589702"/>
              <a:ext cx="3069551" cy="2302163"/>
            </a:xfrm>
            <a:prstGeom prst="rect">
              <a:avLst/>
            </a:prstGeom>
          </p:spPr>
        </p:pic>
        <p:pic>
          <p:nvPicPr>
            <p:cNvPr id="11" name="Picture 10" descr="IMG_5103.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686457" y="0"/>
              <a:ext cx="3631393" cy="2261998"/>
            </a:xfrm>
            <a:prstGeom prst="rect">
              <a:avLst/>
            </a:prstGeom>
          </p:spPr>
        </p:pic>
        <p:pic>
          <p:nvPicPr>
            <p:cNvPr id="12" name="Picture 11" descr="IMG_5105.JPG"/>
            <p:cNvPicPr>
              <a:picLocks noChangeAspect="1"/>
            </p:cNvPicPr>
            <p:nvPr/>
          </p:nvPicPr>
          <p:blipFill rotWithShape="1">
            <a:blip r:embed="rId10" cstate="screen">
              <a:extLst>
                <a:ext uri="{28A0092B-C50C-407E-A947-70E740481C1C}">
                  <a14:useLocalDpi xmlns:a14="http://schemas.microsoft.com/office/drawing/2010/main"/>
                </a:ext>
              </a:extLst>
            </a:blip>
            <a:srcRect l="-3372"/>
            <a:stretch/>
          </p:blipFill>
          <p:spPr>
            <a:xfrm>
              <a:off x="4632677" y="2261998"/>
              <a:ext cx="4511323" cy="2726267"/>
            </a:xfrm>
            <a:prstGeom prst="rect">
              <a:avLst/>
            </a:prstGeom>
          </p:spPr>
        </p:pic>
      </p:grpSp>
    </p:spTree>
    <p:extLst>
      <p:ext uri="{BB962C8B-B14F-4D97-AF65-F5344CB8AC3E}">
        <p14:creationId xmlns:p14="http://schemas.microsoft.com/office/powerpoint/2010/main" val="309600129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pic>
        <p:nvPicPr>
          <p:cNvPr id="4" name="Picture 3" descr="RHIE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20353" y="1389759"/>
            <a:ext cx="6755920" cy="4344885"/>
          </a:xfrm>
          <a:prstGeom prst="rect">
            <a:avLst/>
          </a:prstGeom>
        </p:spPr>
      </p:pic>
    </p:spTree>
    <p:extLst>
      <p:ext uri="{BB962C8B-B14F-4D97-AF65-F5344CB8AC3E}">
        <p14:creationId xmlns:p14="http://schemas.microsoft.com/office/powerpoint/2010/main" val="306550091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6" name="Picture 5" descr="OpenHIM.tif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73915" y="1425597"/>
            <a:ext cx="6464774" cy="4331490"/>
          </a:xfrm>
          <a:prstGeom prst="rect">
            <a:avLst/>
          </a:prstGeom>
        </p:spPr>
      </p:pic>
    </p:spTree>
    <p:extLst>
      <p:ext uri="{BB962C8B-B14F-4D97-AF65-F5344CB8AC3E}">
        <p14:creationId xmlns:p14="http://schemas.microsoft.com/office/powerpoint/2010/main" val="25299191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normAutofit fontScale="62500" lnSpcReduction="20000"/>
          </a:bodyPr>
          <a:lstStyle/>
          <a:p>
            <a:r>
              <a:rPr lang="en-CA" b="1" dirty="0"/>
              <a:t>Client registry</a:t>
            </a:r>
            <a:r>
              <a:rPr lang="en-CA" dirty="0"/>
              <a:t> – a database which uniquely identifies and holds all consumers (clients/patients) of health care services nationally. This is potentially every person in the country.</a:t>
            </a:r>
            <a:endParaRPr lang="en-US" dirty="0"/>
          </a:p>
          <a:p>
            <a:r>
              <a:rPr lang="en-CA" b="1" dirty="0"/>
              <a:t>Provider registry- </a:t>
            </a:r>
            <a:r>
              <a:rPr lang="en-CA" dirty="0"/>
              <a:t>a database which uniquely identifies and holds all providers of health care services nationally.</a:t>
            </a:r>
            <a:endParaRPr lang="en-US" dirty="0"/>
          </a:p>
          <a:p>
            <a:r>
              <a:rPr lang="en-CA" b="1" dirty="0"/>
              <a:t>Facility registry-</a:t>
            </a:r>
            <a:r>
              <a:rPr lang="en-CA" dirty="0"/>
              <a:t> a database which uniquely identifies and holds all facilities providing health care services nationally. This will include the specific service “packages” they provide.</a:t>
            </a:r>
            <a:endParaRPr lang="en-US" dirty="0"/>
          </a:p>
          <a:p>
            <a:r>
              <a:rPr lang="en-CA" b="1" dirty="0"/>
              <a:t>Shared health record- </a:t>
            </a:r>
            <a:r>
              <a:rPr lang="en-CA" dirty="0"/>
              <a:t>a shared repository which forms a longitudinal patient record. </a:t>
            </a:r>
            <a:endParaRPr lang="en-US" dirty="0"/>
          </a:p>
          <a:p>
            <a:r>
              <a:rPr lang="en-US" b="1" dirty="0" smtClean="0"/>
              <a:t>Interoperability Layer (</a:t>
            </a:r>
            <a:r>
              <a:rPr lang="en-US" b="1" dirty="0" err="1" smtClean="0"/>
              <a:t>iHIX</a:t>
            </a:r>
            <a:r>
              <a:rPr lang="en-US" b="1" dirty="0" smtClean="0"/>
              <a:t>)- </a:t>
            </a:r>
            <a:r>
              <a:rPr lang="en-CA" dirty="0"/>
              <a:t>Connections to point of care applications</a:t>
            </a:r>
            <a:r>
              <a:rPr lang="en-US" dirty="0" smtClean="0">
                <a:effectLst/>
              </a:rPr>
              <a:t> and registries</a:t>
            </a:r>
          </a:p>
          <a:p>
            <a:r>
              <a:rPr lang="en-US" b="1" dirty="0" smtClean="0"/>
              <a:t>Point of Care Applications-</a:t>
            </a:r>
            <a:r>
              <a:rPr lang="en-US" dirty="0" smtClean="0"/>
              <a:t> All applications being implemented in the pilot leveraging off the shared architecture.</a:t>
            </a:r>
            <a:endParaRPr lang="en-US" b="1" dirty="0"/>
          </a:p>
        </p:txBody>
      </p:sp>
    </p:spTree>
    <p:extLst>
      <p:ext uri="{BB962C8B-B14F-4D97-AF65-F5344CB8AC3E}">
        <p14:creationId xmlns:p14="http://schemas.microsoft.com/office/powerpoint/2010/main" val="2041250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SHR: Shared Health Record</a:t>
            </a:r>
            <a:endParaRPr lang="en-US" dirty="0"/>
          </a:p>
        </p:txBody>
      </p:sp>
      <p:sp>
        <p:nvSpPr>
          <p:cNvPr id="3" name="Content Placeholder 2"/>
          <p:cNvSpPr>
            <a:spLocks noGrp="1"/>
          </p:cNvSpPr>
          <p:nvPr>
            <p:ph idx="1"/>
          </p:nvPr>
        </p:nvSpPr>
        <p:spPr/>
        <p:txBody>
          <a:bodyPr>
            <a:normAutofit fontScale="92500"/>
          </a:bodyPr>
          <a:lstStyle/>
          <a:p>
            <a:r>
              <a:rPr lang="en-US" dirty="0" smtClean="0"/>
              <a:t>Business function:</a:t>
            </a:r>
          </a:p>
          <a:p>
            <a:pPr lvl="1"/>
            <a:r>
              <a:rPr lang="en-US" dirty="0" smtClean="0"/>
              <a:t>Maintain a person centric longitudinal health record.</a:t>
            </a:r>
          </a:p>
          <a:p>
            <a:r>
              <a:rPr lang="en-US" dirty="0" smtClean="0"/>
              <a:t>Technology built on:</a:t>
            </a:r>
          </a:p>
          <a:p>
            <a:pPr lvl="1"/>
            <a:r>
              <a:rPr lang="en-US" dirty="0" smtClean="0"/>
              <a:t>OpenMRS – custom module</a:t>
            </a:r>
          </a:p>
          <a:p>
            <a:pPr lvl="1"/>
            <a:r>
              <a:rPr lang="en-US" dirty="0" smtClean="0"/>
              <a:t>HL7 message standards</a:t>
            </a:r>
          </a:p>
          <a:p>
            <a:r>
              <a:rPr lang="en-US" dirty="0" smtClean="0"/>
              <a:t>Technical Team</a:t>
            </a:r>
          </a:p>
          <a:p>
            <a:pPr lvl="1"/>
            <a:r>
              <a:rPr lang="en-US" dirty="0" smtClean="0"/>
              <a:t>Jembi Health Systems, OpenMRS community</a:t>
            </a:r>
          </a:p>
          <a:p>
            <a:pPr lvl="1"/>
            <a:endParaRPr lang="en-US" dirty="0" smtClean="0"/>
          </a:p>
          <a:p>
            <a:pPr lvl="1"/>
            <a:endParaRPr lang="en-US" dirty="0"/>
          </a:p>
        </p:txBody>
      </p:sp>
    </p:spTree>
    <p:extLst>
      <p:ext uri="{BB962C8B-B14F-4D97-AF65-F5344CB8AC3E}">
        <p14:creationId xmlns:p14="http://schemas.microsoft.com/office/powerpoint/2010/main" val="77832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it do? | Services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Storage and retrieval of patient data</a:t>
            </a:r>
          </a:p>
          <a:p>
            <a:r>
              <a:rPr lang="en-US" dirty="0" smtClean="0"/>
              <a:t>Maintains a longitudinal health record</a:t>
            </a:r>
          </a:p>
          <a:p>
            <a:r>
              <a:rPr lang="en-US" dirty="0" smtClean="0"/>
              <a:t>Business Alerting : Triggers SMS alerts</a:t>
            </a:r>
          </a:p>
          <a:p>
            <a:r>
              <a:rPr lang="en-US" dirty="0" smtClean="0"/>
              <a:t>Auditability</a:t>
            </a:r>
          </a:p>
          <a:p>
            <a:r>
              <a:rPr lang="en-US" dirty="0" smtClean="0"/>
              <a:t>Interfaces: </a:t>
            </a:r>
          </a:p>
          <a:p>
            <a:pPr lvl="1"/>
            <a:r>
              <a:rPr lang="en-US" dirty="0" smtClean="0"/>
              <a:t>HL7 data set </a:t>
            </a:r>
          </a:p>
          <a:p>
            <a:pPr lvl="1"/>
            <a:r>
              <a:rPr lang="en-US" dirty="0" smtClean="0"/>
              <a:t>Web service interface</a:t>
            </a:r>
          </a:p>
          <a:p>
            <a:pPr lvl="1"/>
            <a:r>
              <a:rPr lang="en-US" dirty="0" smtClean="0"/>
              <a:t>PLUG</a:t>
            </a:r>
          </a:p>
          <a:p>
            <a:pPr lvl="2"/>
            <a:r>
              <a:rPr lang="en-US" dirty="0" smtClean="0"/>
              <a:t>Post | Get</a:t>
            </a:r>
            <a:endParaRPr lang="en-US" dirty="0"/>
          </a:p>
        </p:txBody>
      </p:sp>
    </p:spTree>
    <p:extLst>
      <p:ext uri="{BB962C8B-B14F-4D97-AF65-F5344CB8AC3E}">
        <p14:creationId xmlns:p14="http://schemas.microsoft.com/office/powerpoint/2010/main" val="2616395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527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Possible Next Steps | Future feature</a:t>
            </a:r>
            <a:endParaRPr lang="en-US" dirty="0"/>
          </a:p>
        </p:txBody>
      </p:sp>
      <p:sp>
        <p:nvSpPr>
          <p:cNvPr id="3" name="Content Placeholder 2"/>
          <p:cNvSpPr>
            <a:spLocks noGrp="1"/>
          </p:cNvSpPr>
          <p:nvPr>
            <p:ph idx="1"/>
          </p:nvPr>
        </p:nvSpPr>
        <p:spPr/>
        <p:txBody>
          <a:bodyPr/>
          <a:lstStyle/>
          <a:p>
            <a:r>
              <a:rPr lang="en-US" dirty="0" smtClean="0"/>
              <a:t>Performance testing and tuning for 9 million people</a:t>
            </a:r>
          </a:p>
          <a:p>
            <a:r>
              <a:rPr lang="en-US" dirty="0" smtClean="0"/>
              <a:t>Link to Indicator Reporting systems</a:t>
            </a:r>
          </a:p>
          <a:p>
            <a:r>
              <a:rPr lang="en-US" dirty="0" smtClean="0"/>
              <a:t>Advanced Business alerting</a:t>
            </a:r>
            <a:endParaRPr lang="en-US" dirty="0"/>
          </a:p>
        </p:txBody>
      </p:sp>
    </p:spTree>
    <p:extLst>
      <p:ext uri="{BB962C8B-B14F-4D97-AF65-F5344CB8AC3E}">
        <p14:creationId xmlns:p14="http://schemas.microsoft.com/office/powerpoint/2010/main" val="3497131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 Terminology Service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Business function:</a:t>
            </a:r>
          </a:p>
          <a:p>
            <a:pPr lvl="1"/>
            <a:r>
              <a:rPr lang="en-US" dirty="0" smtClean="0"/>
              <a:t>Promote semantic interoperability between systems/components by providing terminologies for common reference</a:t>
            </a:r>
          </a:p>
          <a:p>
            <a:r>
              <a:rPr lang="en-US" dirty="0" smtClean="0"/>
              <a:t>Technology built on:</a:t>
            </a:r>
          </a:p>
          <a:p>
            <a:pPr lvl="1"/>
            <a:r>
              <a:rPr lang="en-US" dirty="0" err="1" smtClean="0"/>
              <a:t>Apelon</a:t>
            </a:r>
            <a:r>
              <a:rPr lang="en-US" dirty="0" smtClean="0"/>
              <a:t> DTS</a:t>
            </a:r>
          </a:p>
          <a:p>
            <a:pPr lvl="1"/>
            <a:r>
              <a:rPr lang="en-US" dirty="0" smtClean="0"/>
              <a:t>HTML/PHP/</a:t>
            </a:r>
            <a:r>
              <a:rPr lang="en-US" dirty="0" err="1" smtClean="0"/>
              <a:t>Javascript</a:t>
            </a:r>
            <a:r>
              <a:rPr lang="en-US" dirty="0" smtClean="0"/>
              <a:t>/Java/Twitter bootstrap</a:t>
            </a:r>
          </a:p>
          <a:p>
            <a:r>
              <a:rPr lang="en-US" dirty="0" smtClean="0"/>
              <a:t>Technical Team</a:t>
            </a:r>
          </a:p>
          <a:p>
            <a:pPr lvl="1"/>
            <a:r>
              <a:rPr lang="en-US" dirty="0" smtClean="0"/>
              <a:t>Jembi Health Systems</a:t>
            </a:r>
          </a:p>
          <a:p>
            <a:pPr lvl="1"/>
            <a:endParaRPr lang="en-US" dirty="0" smtClean="0"/>
          </a:p>
          <a:p>
            <a:pPr lvl="1"/>
            <a:endParaRPr lang="en-US" dirty="0"/>
          </a:p>
        </p:txBody>
      </p:sp>
    </p:spTree>
    <p:extLst>
      <p:ext uri="{BB962C8B-B14F-4D97-AF65-F5344CB8AC3E}">
        <p14:creationId xmlns:p14="http://schemas.microsoft.com/office/powerpoint/2010/main" val="2658843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78573193"/>
              </p:ext>
            </p:extLst>
          </p:nvPr>
        </p:nvGraphicFramePr>
        <p:xfrm>
          <a:off x="457200" y="1600200"/>
          <a:ext cx="8229600" cy="3708400"/>
        </p:xfrm>
        <a:graphic>
          <a:graphicData uri="http://schemas.openxmlformats.org/drawingml/2006/table">
            <a:tbl>
              <a:tblPr firstRow="1" bandRow="1">
                <a:tableStyleId>{5C22544A-7EE6-4342-B048-85BDC9FD1C3A}</a:tableStyleId>
              </a:tblPr>
              <a:tblGrid>
                <a:gridCol w="1981200"/>
                <a:gridCol w="6248400"/>
              </a:tblGrid>
              <a:tr h="370840">
                <a:tc>
                  <a:txBody>
                    <a:bodyPr/>
                    <a:lstStyle/>
                    <a:p>
                      <a:r>
                        <a:rPr lang="en-US" dirty="0" smtClean="0"/>
                        <a:t>Term</a:t>
                      </a:r>
                      <a:endParaRPr lang="en-US" dirty="0"/>
                    </a:p>
                  </a:txBody>
                  <a:tcPr/>
                </a:tc>
                <a:tc>
                  <a:txBody>
                    <a:bodyPr/>
                    <a:lstStyle/>
                    <a:p>
                      <a:r>
                        <a:rPr lang="en-US" dirty="0" smtClean="0"/>
                        <a:t>Definition</a:t>
                      </a:r>
                      <a:endParaRPr lang="en-US" dirty="0"/>
                    </a:p>
                  </a:txBody>
                  <a:tcPr/>
                </a:tc>
              </a:tr>
              <a:tr h="370840">
                <a:tc>
                  <a:txBody>
                    <a:bodyPr/>
                    <a:lstStyle/>
                    <a:p>
                      <a:r>
                        <a:rPr lang="en-US" dirty="0" smtClean="0"/>
                        <a:t>RHEA</a:t>
                      </a:r>
                      <a:endParaRPr lang="en-US" dirty="0"/>
                    </a:p>
                  </a:txBody>
                  <a:tcPr/>
                </a:tc>
                <a:tc>
                  <a:txBody>
                    <a:bodyPr/>
                    <a:lstStyle/>
                    <a:p>
                      <a:r>
                        <a:rPr lang="en-US" dirty="0" smtClean="0"/>
                        <a:t>Rwanda Health Enterprise</a:t>
                      </a:r>
                      <a:r>
                        <a:rPr lang="en-US" baseline="0" dirty="0" smtClean="0"/>
                        <a:t> Architecture Project</a:t>
                      </a:r>
                    </a:p>
                  </a:txBody>
                  <a:tcPr/>
                </a:tc>
              </a:tr>
              <a:tr h="370840">
                <a:tc>
                  <a:txBody>
                    <a:bodyPr/>
                    <a:lstStyle/>
                    <a:p>
                      <a:r>
                        <a:rPr lang="en-US" dirty="0" smtClean="0"/>
                        <a:t>HIE</a:t>
                      </a:r>
                      <a:endParaRPr lang="en-US" dirty="0"/>
                    </a:p>
                  </a:txBody>
                  <a:tcPr/>
                </a:tc>
                <a:tc>
                  <a:txBody>
                    <a:bodyPr/>
                    <a:lstStyle/>
                    <a:p>
                      <a:r>
                        <a:rPr lang="en-US" baseline="0" dirty="0" smtClean="0"/>
                        <a:t>Health Information Exchange</a:t>
                      </a:r>
                    </a:p>
                  </a:txBody>
                  <a:tcPr/>
                </a:tc>
              </a:tr>
              <a:tr h="370840">
                <a:tc>
                  <a:txBody>
                    <a:bodyPr/>
                    <a:lstStyle/>
                    <a:p>
                      <a:r>
                        <a:rPr lang="en-US" dirty="0" smtClean="0"/>
                        <a:t>SHR</a:t>
                      </a:r>
                      <a:endParaRPr lang="en-US" dirty="0"/>
                    </a:p>
                  </a:txBody>
                  <a:tcPr/>
                </a:tc>
                <a:tc>
                  <a:txBody>
                    <a:bodyPr/>
                    <a:lstStyle/>
                    <a:p>
                      <a:r>
                        <a:rPr lang="en-US" baseline="0" dirty="0" smtClean="0"/>
                        <a:t>Shared Health Record</a:t>
                      </a:r>
                    </a:p>
                  </a:txBody>
                  <a:tcPr/>
                </a:tc>
              </a:tr>
              <a:tr h="370840">
                <a:tc>
                  <a:txBody>
                    <a:bodyPr/>
                    <a:lstStyle/>
                    <a:p>
                      <a:r>
                        <a:rPr lang="en-US" dirty="0" smtClean="0"/>
                        <a:t>CR</a:t>
                      </a:r>
                      <a:endParaRPr lang="en-US" dirty="0"/>
                    </a:p>
                  </a:txBody>
                  <a:tcPr/>
                </a:tc>
                <a:tc>
                  <a:txBody>
                    <a:bodyPr/>
                    <a:lstStyle/>
                    <a:p>
                      <a:r>
                        <a:rPr lang="en-US" baseline="0" dirty="0" smtClean="0"/>
                        <a:t>Client Registry</a:t>
                      </a:r>
                    </a:p>
                  </a:txBody>
                  <a:tcPr/>
                </a:tc>
              </a:tr>
              <a:tr h="370840">
                <a:tc>
                  <a:txBody>
                    <a:bodyPr/>
                    <a:lstStyle/>
                    <a:p>
                      <a:r>
                        <a:rPr lang="en-US" dirty="0" smtClean="0"/>
                        <a:t>PR</a:t>
                      </a:r>
                      <a:endParaRPr lang="en-US" dirty="0"/>
                    </a:p>
                  </a:txBody>
                  <a:tcPr/>
                </a:tc>
                <a:tc>
                  <a:txBody>
                    <a:bodyPr/>
                    <a:lstStyle/>
                    <a:p>
                      <a:r>
                        <a:rPr lang="en-US" baseline="0" dirty="0" smtClean="0"/>
                        <a:t>Provider Registry</a:t>
                      </a:r>
                    </a:p>
                  </a:txBody>
                  <a:tcPr/>
                </a:tc>
              </a:tr>
              <a:tr h="370840">
                <a:tc>
                  <a:txBody>
                    <a:bodyPr/>
                    <a:lstStyle/>
                    <a:p>
                      <a:r>
                        <a:rPr lang="en-US" dirty="0" smtClean="0"/>
                        <a:t>FR</a:t>
                      </a:r>
                      <a:endParaRPr lang="en-US" dirty="0"/>
                    </a:p>
                  </a:txBody>
                  <a:tcPr/>
                </a:tc>
                <a:tc>
                  <a:txBody>
                    <a:bodyPr/>
                    <a:lstStyle/>
                    <a:p>
                      <a:r>
                        <a:rPr lang="en-US" baseline="0" dirty="0" smtClean="0"/>
                        <a:t>Facility Registry</a:t>
                      </a:r>
                    </a:p>
                  </a:txBody>
                  <a:tcPr/>
                </a:tc>
              </a:tr>
              <a:tr h="370840">
                <a:tc>
                  <a:txBody>
                    <a:bodyPr/>
                    <a:lstStyle/>
                    <a:p>
                      <a:r>
                        <a:rPr lang="en-US" dirty="0" smtClean="0"/>
                        <a:t>TS</a:t>
                      </a:r>
                      <a:endParaRPr lang="en-US" dirty="0"/>
                    </a:p>
                  </a:txBody>
                  <a:tcPr/>
                </a:tc>
                <a:tc>
                  <a:txBody>
                    <a:bodyPr/>
                    <a:lstStyle/>
                    <a:p>
                      <a:r>
                        <a:rPr lang="en-US" baseline="0" dirty="0" smtClean="0"/>
                        <a:t>Terminology Service</a:t>
                      </a:r>
                    </a:p>
                  </a:txBody>
                  <a:tcPr/>
                </a:tc>
              </a:tr>
              <a:tr h="370840">
                <a:tc>
                  <a:txBody>
                    <a:bodyPr/>
                    <a:lstStyle/>
                    <a:p>
                      <a:r>
                        <a:rPr lang="en-US" dirty="0" smtClean="0"/>
                        <a:t>HIM</a:t>
                      </a:r>
                      <a:endParaRPr lang="en-US" dirty="0"/>
                    </a:p>
                  </a:txBody>
                  <a:tcPr/>
                </a:tc>
                <a:tc>
                  <a:txBody>
                    <a:bodyPr/>
                    <a:lstStyle/>
                    <a:p>
                      <a:r>
                        <a:rPr lang="en-US" baseline="0" dirty="0" smtClean="0"/>
                        <a:t>Health Information Mediator</a:t>
                      </a:r>
                    </a:p>
                  </a:txBody>
                  <a:tcPr/>
                </a:tc>
              </a:tr>
              <a:tr h="370840">
                <a:tc>
                  <a:txBody>
                    <a:bodyPr/>
                    <a:lstStyle/>
                    <a:p>
                      <a:r>
                        <a:rPr lang="en-US" dirty="0" err="1" smtClean="0"/>
                        <a:t>PoC</a:t>
                      </a:r>
                      <a:endParaRPr lang="en-US" dirty="0"/>
                    </a:p>
                  </a:txBody>
                  <a:tcPr/>
                </a:tc>
                <a:tc>
                  <a:txBody>
                    <a:bodyPr/>
                    <a:lstStyle/>
                    <a:p>
                      <a:r>
                        <a:rPr lang="en-US" baseline="0" dirty="0" smtClean="0"/>
                        <a:t>Point of Care</a:t>
                      </a:r>
                    </a:p>
                  </a:txBody>
                  <a:tcPr/>
                </a:tc>
              </a:tr>
            </a:tbl>
          </a:graphicData>
        </a:graphic>
      </p:graphicFrame>
    </p:spTree>
    <p:extLst>
      <p:ext uri="{BB962C8B-B14F-4D97-AF65-F5344CB8AC3E}">
        <p14:creationId xmlns:p14="http://schemas.microsoft.com/office/powerpoint/2010/main" val="4118943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it do? | Services</a:t>
            </a:r>
            <a:endParaRPr lang="en-US" dirty="0"/>
          </a:p>
        </p:txBody>
      </p:sp>
      <p:sp>
        <p:nvSpPr>
          <p:cNvPr id="3" name="Content Placeholder 2"/>
          <p:cNvSpPr>
            <a:spLocks noGrp="1"/>
          </p:cNvSpPr>
          <p:nvPr>
            <p:ph idx="1"/>
          </p:nvPr>
        </p:nvSpPr>
        <p:spPr/>
        <p:txBody>
          <a:bodyPr>
            <a:normAutofit/>
          </a:bodyPr>
          <a:lstStyle/>
          <a:p>
            <a:r>
              <a:rPr lang="en-US" dirty="0" smtClean="0"/>
              <a:t>Storage of terminology sets</a:t>
            </a:r>
          </a:p>
          <a:p>
            <a:r>
              <a:rPr lang="en-US" dirty="0" smtClean="0"/>
              <a:t>ICD10, LOINC, Rwanda Extension to LOINC, and lots more</a:t>
            </a:r>
          </a:p>
          <a:p>
            <a:r>
              <a:rPr lang="en-US" dirty="0" smtClean="0"/>
              <a:t>Interfaces: </a:t>
            </a:r>
          </a:p>
          <a:p>
            <a:pPr lvl="1"/>
            <a:r>
              <a:rPr lang="en-US" dirty="0" smtClean="0"/>
              <a:t>DTS Editor</a:t>
            </a:r>
          </a:p>
          <a:p>
            <a:pPr lvl="1"/>
            <a:r>
              <a:rPr lang="en-US" dirty="0" smtClean="0"/>
              <a:t>Website</a:t>
            </a:r>
          </a:p>
          <a:p>
            <a:pPr lvl="1"/>
            <a:r>
              <a:rPr lang="en-US" dirty="0" smtClean="0"/>
              <a:t>Web service interface</a:t>
            </a:r>
          </a:p>
        </p:txBody>
      </p:sp>
    </p:spTree>
    <p:extLst>
      <p:ext uri="{BB962C8B-B14F-4D97-AF65-F5344CB8AC3E}">
        <p14:creationId xmlns:p14="http://schemas.microsoft.com/office/powerpoint/2010/main" val="19157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91865"/>
            <a:chOff x="0" y="0"/>
            <a:chExt cx="9144000" cy="6891865"/>
          </a:xfrm>
        </p:grpSpPr>
        <p:pic>
          <p:nvPicPr>
            <p:cNvPr id="5" name="Picture 4" descr="IMG_498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710267" cy="2278931"/>
            </a:xfrm>
            <a:prstGeom prst="rect">
              <a:avLst/>
            </a:prstGeom>
          </p:spPr>
        </p:pic>
        <p:pic>
          <p:nvPicPr>
            <p:cNvPr id="6" name="Picture 5" descr="IMG_496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555067"/>
              <a:ext cx="1715572" cy="2286000"/>
            </a:xfrm>
            <a:prstGeom prst="rect">
              <a:avLst/>
            </a:prstGeom>
          </p:spPr>
        </p:pic>
        <p:pic>
          <p:nvPicPr>
            <p:cNvPr id="3" name="Picture 2" descr="IMG_504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61998"/>
              <a:ext cx="1719802" cy="2293069"/>
            </a:xfrm>
            <a:prstGeom prst="rect">
              <a:avLst/>
            </a:prstGeom>
          </p:spPr>
        </p:pic>
        <p:pic>
          <p:nvPicPr>
            <p:cNvPr id="4" name="Picture 3" descr="431255_10151046827215785_1116637091_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31587" y="0"/>
              <a:ext cx="4012413" cy="2261998"/>
            </a:xfrm>
            <a:prstGeom prst="rect">
              <a:avLst/>
            </a:prstGeom>
          </p:spPr>
        </p:pic>
        <p:pic>
          <p:nvPicPr>
            <p:cNvPr id="8" name="Picture 7" descr="20120915_143845.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710266" y="2261998"/>
              <a:ext cx="3640929" cy="2327705"/>
            </a:xfrm>
            <a:prstGeom prst="rect">
              <a:avLst/>
            </a:prstGeom>
          </p:spPr>
        </p:pic>
        <p:pic>
          <p:nvPicPr>
            <p:cNvPr id="9" name="Picture 8" descr="20120915_160058.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07826" y="4988265"/>
              <a:ext cx="4936173" cy="1900427"/>
            </a:xfrm>
            <a:prstGeom prst="rect">
              <a:avLst/>
            </a:prstGeom>
          </p:spPr>
        </p:pic>
        <p:pic>
          <p:nvPicPr>
            <p:cNvPr id="10" name="Picture 9" descr="IMG_5009.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0267" y="4589702"/>
              <a:ext cx="3069551" cy="2302163"/>
            </a:xfrm>
            <a:prstGeom prst="rect">
              <a:avLst/>
            </a:prstGeom>
          </p:spPr>
        </p:pic>
        <p:pic>
          <p:nvPicPr>
            <p:cNvPr id="11" name="Picture 10" descr="IMG_5103.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686457" y="0"/>
              <a:ext cx="3631393" cy="2261998"/>
            </a:xfrm>
            <a:prstGeom prst="rect">
              <a:avLst/>
            </a:prstGeom>
          </p:spPr>
        </p:pic>
        <p:pic>
          <p:nvPicPr>
            <p:cNvPr id="12" name="Picture 11" descr="IMG_5105.JPG"/>
            <p:cNvPicPr>
              <a:picLocks noChangeAspect="1"/>
            </p:cNvPicPr>
            <p:nvPr/>
          </p:nvPicPr>
          <p:blipFill rotWithShape="1">
            <a:blip r:embed="rId10" cstate="screen">
              <a:extLst>
                <a:ext uri="{28A0092B-C50C-407E-A947-70E740481C1C}">
                  <a14:useLocalDpi xmlns:a14="http://schemas.microsoft.com/office/drawing/2010/main"/>
                </a:ext>
              </a:extLst>
            </a:blip>
            <a:srcRect l="-3372"/>
            <a:stretch/>
          </p:blipFill>
          <p:spPr>
            <a:xfrm>
              <a:off x="4632677" y="2261998"/>
              <a:ext cx="4511323" cy="2726267"/>
            </a:xfrm>
            <a:prstGeom prst="rect">
              <a:avLst/>
            </a:prstGeom>
          </p:spPr>
        </p:pic>
      </p:grpSp>
      <p:sp>
        <p:nvSpPr>
          <p:cNvPr id="15" name="Rectangle 14"/>
          <p:cNvSpPr/>
          <p:nvPr/>
        </p:nvSpPr>
        <p:spPr>
          <a:xfrm>
            <a:off x="-287867" y="-135466"/>
            <a:ext cx="10346267" cy="7721600"/>
          </a:xfrm>
          <a:prstGeom prst="rect">
            <a:avLst/>
          </a:prstGeom>
          <a:solidFill>
            <a:schemeClr val="bg1">
              <a:alpha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b="1" dirty="0" smtClean="0">
                <a:solidFill>
                  <a:schemeClr val="tx1"/>
                </a:solidFill>
              </a:rPr>
              <a:t>Q&amp;A</a:t>
            </a:r>
            <a:endParaRPr lang="en-US" sz="4000" b="1" dirty="0">
              <a:solidFill>
                <a:schemeClr val="tx1"/>
              </a:solidFill>
            </a:endParaRPr>
          </a:p>
        </p:txBody>
      </p:sp>
    </p:spTree>
    <p:extLst>
      <p:ext uri="{BB962C8B-B14F-4D97-AF65-F5344CB8AC3E}">
        <p14:creationId xmlns:p14="http://schemas.microsoft.com/office/powerpoint/2010/main" val="35916250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1" name="Group 110"/>
          <p:cNvGrpSpPr/>
          <p:nvPr/>
        </p:nvGrpSpPr>
        <p:grpSpPr>
          <a:xfrm>
            <a:off x="129346" y="5133576"/>
            <a:ext cx="8874545" cy="1278260"/>
            <a:chOff x="129346" y="5133576"/>
            <a:chExt cx="8874545" cy="1278260"/>
          </a:xfrm>
        </p:grpSpPr>
        <p:sp>
          <p:nvSpPr>
            <p:cNvPr id="6" name="Rounded Rectangle 5"/>
            <p:cNvSpPr/>
            <p:nvPr/>
          </p:nvSpPr>
          <p:spPr>
            <a:xfrm>
              <a:off x="1293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2992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63902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6913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80892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97881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55"/>
            <p:cNvSpPr/>
            <p:nvPr/>
          </p:nvSpPr>
          <p:spPr>
            <a:xfrm>
              <a:off x="114871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56"/>
            <p:cNvSpPr/>
            <p:nvPr/>
          </p:nvSpPr>
          <p:spPr>
            <a:xfrm>
              <a:off x="131860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p:cNvSpPr/>
            <p:nvPr/>
          </p:nvSpPr>
          <p:spPr>
            <a:xfrm>
              <a:off x="165839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58"/>
            <p:cNvSpPr/>
            <p:nvPr/>
          </p:nvSpPr>
          <p:spPr>
            <a:xfrm>
              <a:off x="148849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59"/>
            <p:cNvSpPr/>
            <p:nvPr/>
          </p:nvSpPr>
          <p:spPr>
            <a:xfrm>
              <a:off x="182828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1998180"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62" name="Rounded Rectangle 61"/>
            <p:cNvSpPr/>
            <p:nvPr/>
          </p:nvSpPr>
          <p:spPr>
            <a:xfrm>
              <a:off x="216807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ounded Rectangle 62"/>
            <p:cNvSpPr/>
            <p:nvPr/>
          </p:nvSpPr>
          <p:spPr>
            <a:xfrm>
              <a:off x="233796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ounded Rectangle 63"/>
            <p:cNvSpPr/>
            <p:nvPr/>
          </p:nvSpPr>
          <p:spPr>
            <a:xfrm>
              <a:off x="267775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ounded Rectangle 64"/>
            <p:cNvSpPr/>
            <p:nvPr/>
          </p:nvSpPr>
          <p:spPr>
            <a:xfrm>
              <a:off x="250786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65"/>
            <p:cNvSpPr/>
            <p:nvPr/>
          </p:nvSpPr>
          <p:spPr>
            <a:xfrm>
              <a:off x="284765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ounded Rectangle 66"/>
            <p:cNvSpPr/>
            <p:nvPr/>
          </p:nvSpPr>
          <p:spPr>
            <a:xfrm>
              <a:off x="301754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ounded Rectangle 67"/>
            <p:cNvSpPr/>
            <p:nvPr/>
          </p:nvSpPr>
          <p:spPr>
            <a:xfrm>
              <a:off x="318743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ounded Rectangle 68"/>
            <p:cNvSpPr/>
            <p:nvPr/>
          </p:nvSpPr>
          <p:spPr>
            <a:xfrm>
              <a:off x="335733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ounded Rectangle 69"/>
            <p:cNvSpPr/>
            <p:nvPr/>
          </p:nvSpPr>
          <p:spPr>
            <a:xfrm>
              <a:off x="369712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ounded Rectangle 70"/>
            <p:cNvSpPr/>
            <p:nvPr/>
          </p:nvSpPr>
          <p:spPr>
            <a:xfrm>
              <a:off x="352722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ounded Rectangle 71"/>
            <p:cNvSpPr/>
            <p:nvPr/>
          </p:nvSpPr>
          <p:spPr>
            <a:xfrm>
              <a:off x="386701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ounded Rectangle 72"/>
            <p:cNvSpPr/>
            <p:nvPr/>
          </p:nvSpPr>
          <p:spPr>
            <a:xfrm>
              <a:off x="4036908"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4" name="Rounded Rectangle 73"/>
            <p:cNvSpPr/>
            <p:nvPr/>
          </p:nvSpPr>
          <p:spPr>
            <a:xfrm>
              <a:off x="420680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ounded Rectangle 74"/>
            <p:cNvSpPr/>
            <p:nvPr/>
          </p:nvSpPr>
          <p:spPr>
            <a:xfrm>
              <a:off x="437669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ounded Rectangle 75"/>
            <p:cNvSpPr/>
            <p:nvPr/>
          </p:nvSpPr>
          <p:spPr>
            <a:xfrm>
              <a:off x="471648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ounded Rectangle 76"/>
            <p:cNvSpPr/>
            <p:nvPr/>
          </p:nvSpPr>
          <p:spPr>
            <a:xfrm>
              <a:off x="454659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ounded Rectangle 77"/>
            <p:cNvSpPr/>
            <p:nvPr/>
          </p:nvSpPr>
          <p:spPr>
            <a:xfrm>
              <a:off x="488637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ounded Rectangle 78"/>
            <p:cNvSpPr/>
            <p:nvPr/>
          </p:nvSpPr>
          <p:spPr>
            <a:xfrm>
              <a:off x="505627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ounded Rectangle 79"/>
            <p:cNvSpPr/>
            <p:nvPr/>
          </p:nvSpPr>
          <p:spPr>
            <a:xfrm>
              <a:off x="522616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ounded Rectangle 80"/>
            <p:cNvSpPr/>
            <p:nvPr/>
          </p:nvSpPr>
          <p:spPr>
            <a:xfrm>
              <a:off x="539606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ounded Rectangle 81"/>
            <p:cNvSpPr/>
            <p:nvPr/>
          </p:nvSpPr>
          <p:spPr>
            <a:xfrm>
              <a:off x="573584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ounded Rectangle 82"/>
            <p:cNvSpPr/>
            <p:nvPr/>
          </p:nvSpPr>
          <p:spPr>
            <a:xfrm>
              <a:off x="556595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ounded Rectangle 83"/>
            <p:cNvSpPr/>
            <p:nvPr/>
          </p:nvSpPr>
          <p:spPr>
            <a:xfrm>
              <a:off x="590574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ounded Rectangle 84"/>
            <p:cNvSpPr/>
            <p:nvPr/>
          </p:nvSpPr>
          <p:spPr>
            <a:xfrm>
              <a:off x="6075636" y="5133577"/>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6" name="Rounded Rectangle 85"/>
            <p:cNvSpPr/>
            <p:nvPr/>
          </p:nvSpPr>
          <p:spPr>
            <a:xfrm>
              <a:off x="624553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ounded Rectangle 86"/>
            <p:cNvSpPr/>
            <p:nvPr/>
          </p:nvSpPr>
          <p:spPr>
            <a:xfrm>
              <a:off x="641542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ounded Rectangle 87"/>
            <p:cNvSpPr/>
            <p:nvPr/>
          </p:nvSpPr>
          <p:spPr>
            <a:xfrm>
              <a:off x="675521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ounded Rectangle 88"/>
            <p:cNvSpPr/>
            <p:nvPr/>
          </p:nvSpPr>
          <p:spPr>
            <a:xfrm>
              <a:off x="658531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ounded Rectangle 89"/>
            <p:cNvSpPr/>
            <p:nvPr/>
          </p:nvSpPr>
          <p:spPr>
            <a:xfrm>
              <a:off x="692510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ounded Rectangle 90"/>
            <p:cNvSpPr/>
            <p:nvPr/>
          </p:nvSpPr>
          <p:spPr>
            <a:xfrm>
              <a:off x="709500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ounded Rectangle 91"/>
            <p:cNvSpPr/>
            <p:nvPr/>
          </p:nvSpPr>
          <p:spPr>
            <a:xfrm>
              <a:off x="7264894"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ounded Rectangle 92"/>
            <p:cNvSpPr/>
            <p:nvPr/>
          </p:nvSpPr>
          <p:spPr>
            <a:xfrm>
              <a:off x="743478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ounded Rectangle 93"/>
            <p:cNvSpPr/>
            <p:nvPr/>
          </p:nvSpPr>
          <p:spPr>
            <a:xfrm>
              <a:off x="777457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ounded Rectangle 94"/>
            <p:cNvSpPr/>
            <p:nvPr/>
          </p:nvSpPr>
          <p:spPr>
            <a:xfrm>
              <a:off x="760468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ounded Rectangle 95"/>
            <p:cNvSpPr/>
            <p:nvPr/>
          </p:nvSpPr>
          <p:spPr>
            <a:xfrm>
              <a:off x="794447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ounded Rectangle 97"/>
            <p:cNvSpPr/>
            <p:nvPr/>
          </p:nvSpPr>
          <p:spPr>
            <a:xfrm>
              <a:off x="8114364" y="5133576"/>
              <a:ext cx="40033" cy="127825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9" name="Rounded Rectangle 98"/>
            <p:cNvSpPr/>
            <p:nvPr/>
          </p:nvSpPr>
          <p:spPr>
            <a:xfrm>
              <a:off x="828425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ounded Rectangle 99"/>
            <p:cNvSpPr/>
            <p:nvPr/>
          </p:nvSpPr>
          <p:spPr>
            <a:xfrm>
              <a:off x="8454152"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ounded Rectangle 100"/>
            <p:cNvSpPr/>
            <p:nvPr/>
          </p:nvSpPr>
          <p:spPr>
            <a:xfrm>
              <a:off x="8793940"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ounded Rectangle 101"/>
            <p:cNvSpPr/>
            <p:nvPr/>
          </p:nvSpPr>
          <p:spPr>
            <a:xfrm>
              <a:off x="8624046"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ounded Rectangle 102"/>
            <p:cNvSpPr/>
            <p:nvPr/>
          </p:nvSpPr>
          <p:spPr>
            <a:xfrm>
              <a:off x="8963858" y="5330341"/>
              <a:ext cx="40033" cy="10814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2" name="TextBox 111"/>
          <p:cNvSpPr txBox="1"/>
          <p:nvPr/>
        </p:nvSpPr>
        <p:spPr>
          <a:xfrm>
            <a:off x="536100" y="6369500"/>
            <a:ext cx="808635" cy="461665"/>
          </a:xfrm>
          <a:prstGeom prst="rect">
            <a:avLst/>
          </a:prstGeom>
          <a:noFill/>
        </p:spPr>
        <p:txBody>
          <a:bodyPr wrap="none" rtlCol="0">
            <a:spAutoFit/>
          </a:bodyPr>
          <a:lstStyle/>
          <a:p>
            <a:r>
              <a:rPr lang="en-US" sz="2400" b="1" dirty="0" smtClean="0"/>
              <a:t>2010</a:t>
            </a:r>
            <a:endParaRPr lang="en-US" sz="2400" b="1" dirty="0"/>
          </a:p>
        </p:txBody>
      </p:sp>
      <p:sp>
        <p:nvSpPr>
          <p:cNvPr id="113" name="TextBox 112"/>
          <p:cNvSpPr txBox="1"/>
          <p:nvPr/>
        </p:nvSpPr>
        <p:spPr>
          <a:xfrm>
            <a:off x="2650295" y="6352570"/>
            <a:ext cx="808635" cy="461665"/>
          </a:xfrm>
          <a:prstGeom prst="rect">
            <a:avLst/>
          </a:prstGeom>
          <a:noFill/>
        </p:spPr>
        <p:txBody>
          <a:bodyPr wrap="none" rtlCol="0">
            <a:spAutoFit/>
          </a:bodyPr>
          <a:lstStyle/>
          <a:p>
            <a:r>
              <a:rPr lang="en-US" sz="2400" b="1" dirty="0" smtClean="0"/>
              <a:t>2011</a:t>
            </a:r>
            <a:endParaRPr lang="en-US" sz="2400" b="1" dirty="0"/>
          </a:p>
        </p:txBody>
      </p:sp>
      <p:sp>
        <p:nvSpPr>
          <p:cNvPr id="114" name="TextBox 113"/>
          <p:cNvSpPr txBox="1"/>
          <p:nvPr/>
        </p:nvSpPr>
        <p:spPr>
          <a:xfrm>
            <a:off x="4589825" y="6321271"/>
            <a:ext cx="808635" cy="461665"/>
          </a:xfrm>
          <a:prstGeom prst="rect">
            <a:avLst/>
          </a:prstGeom>
          <a:noFill/>
        </p:spPr>
        <p:txBody>
          <a:bodyPr wrap="none" rtlCol="0">
            <a:spAutoFit/>
          </a:bodyPr>
          <a:lstStyle/>
          <a:p>
            <a:r>
              <a:rPr lang="en-US" sz="2400" b="1" dirty="0" smtClean="0"/>
              <a:t>2012</a:t>
            </a:r>
            <a:endParaRPr lang="en-US" sz="2400" b="1" dirty="0"/>
          </a:p>
        </p:txBody>
      </p:sp>
      <p:sp>
        <p:nvSpPr>
          <p:cNvPr id="115" name="TextBox 114"/>
          <p:cNvSpPr txBox="1"/>
          <p:nvPr/>
        </p:nvSpPr>
        <p:spPr>
          <a:xfrm>
            <a:off x="6730715" y="6306906"/>
            <a:ext cx="808635" cy="461665"/>
          </a:xfrm>
          <a:prstGeom prst="rect">
            <a:avLst/>
          </a:prstGeom>
          <a:noFill/>
        </p:spPr>
        <p:txBody>
          <a:bodyPr wrap="none" rtlCol="0">
            <a:spAutoFit/>
          </a:bodyPr>
          <a:lstStyle/>
          <a:p>
            <a:r>
              <a:rPr lang="en-US" sz="2400" b="1" dirty="0" smtClean="0"/>
              <a:t>2013</a:t>
            </a:r>
          </a:p>
        </p:txBody>
      </p:sp>
      <p:sp>
        <p:nvSpPr>
          <p:cNvPr id="116" name="Rounded Rectangle 115"/>
          <p:cNvSpPr/>
          <p:nvPr/>
        </p:nvSpPr>
        <p:spPr>
          <a:xfrm>
            <a:off x="5549038" y="4728631"/>
            <a:ext cx="127433" cy="17086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318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d page contac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19579"/>
            <a:ext cx="9753600" cy="6897158"/>
          </a:xfrm>
          <a:prstGeom prst="rect">
            <a:avLst/>
          </a:prstGeom>
        </p:spPr>
      </p:pic>
      <p:sp>
        <p:nvSpPr>
          <p:cNvPr id="4" name="TextBox 3"/>
          <p:cNvSpPr txBox="1"/>
          <p:nvPr/>
        </p:nvSpPr>
        <p:spPr>
          <a:xfrm>
            <a:off x="484932" y="734294"/>
            <a:ext cx="4253345" cy="2296277"/>
          </a:xfrm>
          <a:prstGeom prst="rect">
            <a:avLst/>
          </a:prstGeom>
          <a:noFill/>
        </p:spPr>
        <p:txBody>
          <a:bodyPr wrap="square" lIns="91296" tIns="45648" rIns="91296" bIns="45648" rtlCol="0">
            <a:spAutoFit/>
          </a:bodyPr>
          <a:lstStyle/>
          <a:p>
            <a:r>
              <a:rPr lang="en-ZA" sz="6000" dirty="0">
                <a:solidFill>
                  <a:srgbClr val="006600"/>
                </a:solidFill>
              </a:rPr>
              <a:t>Thank you </a:t>
            </a:r>
            <a:r>
              <a:rPr lang="en-ZA" sz="6000" dirty="0"/>
              <a:t/>
            </a:r>
            <a:br>
              <a:rPr lang="en-ZA" sz="6000" dirty="0"/>
            </a:br>
            <a:endParaRPr lang="en-ZA" sz="6000" dirty="0"/>
          </a:p>
          <a:p>
            <a:endParaRPr lang="en-ZA" dirty="0"/>
          </a:p>
        </p:txBody>
      </p:sp>
      <p:sp>
        <p:nvSpPr>
          <p:cNvPr id="2" name="Rectangle 1"/>
          <p:cNvSpPr/>
          <p:nvPr/>
        </p:nvSpPr>
        <p:spPr>
          <a:xfrm>
            <a:off x="484930" y="1961152"/>
            <a:ext cx="4253345" cy="2700889"/>
          </a:xfrm>
          <a:prstGeom prst="rect">
            <a:avLst/>
          </a:prstGeom>
        </p:spPr>
        <p:txBody>
          <a:bodyPr wrap="square" lIns="91296" tIns="45648" rIns="91296" bIns="45648">
            <a:spAutoFit/>
          </a:bodyPr>
          <a:lstStyle/>
          <a:p>
            <a:r>
              <a:rPr lang="en-US" dirty="0" smtClean="0"/>
              <a:t>Mozambique</a:t>
            </a:r>
          </a:p>
          <a:p>
            <a:r>
              <a:rPr lang="en-US" sz="1400" dirty="0" err="1">
                <a:solidFill>
                  <a:schemeClr val="bg1">
                    <a:lumMod val="50000"/>
                  </a:schemeClr>
                </a:solidFill>
              </a:rPr>
              <a:t>Avenida</a:t>
            </a:r>
            <a:r>
              <a:rPr lang="en-US" sz="1400" dirty="0">
                <a:solidFill>
                  <a:schemeClr val="bg1">
                    <a:lumMod val="50000"/>
                  </a:schemeClr>
                </a:solidFill>
              </a:rPr>
              <a:t> Julius </a:t>
            </a:r>
            <a:r>
              <a:rPr lang="en-US" sz="1400" dirty="0" err="1">
                <a:solidFill>
                  <a:schemeClr val="bg1">
                    <a:lumMod val="50000"/>
                  </a:schemeClr>
                </a:solidFill>
              </a:rPr>
              <a:t>Nyerere</a:t>
            </a:r>
            <a:r>
              <a:rPr lang="en-US" sz="1400" dirty="0">
                <a:solidFill>
                  <a:schemeClr val="bg1">
                    <a:lumMod val="50000"/>
                  </a:schemeClr>
                </a:solidFill>
              </a:rPr>
              <a:t> no 3326</a:t>
            </a:r>
          </a:p>
          <a:p>
            <a:r>
              <a:rPr lang="en-US" sz="1400" dirty="0" err="1">
                <a:solidFill>
                  <a:schemeClr val="bg1">
                    <a:lumMod val="50000"/>
                  </a:schemeClr>
                </a:solidFill>
              </a:rPr>
              <a:t>Condominio</a:t>
            </a:r>
            <a:r>
              <a:rPr lang="en-US" sz="1400" dirty="0">
                <a:solidFill>
                  <a:schemeClr val="bg1">
                    <a:lumMod val="50000"/>
                  </a:schemeClr>
                </a:solidFill>
              </a:rPr>
              <a:t> Diplomatic Village</a:t>
            </a:r>
          </a:p>
          <a:p>
            <a:r>
              <a:rPr lang="en-US" sz="1400" dirty="0">
                <a:solidFill>
                  <a:schemeClr val="bg1">
                    <a:lumMod val="50000"/>
                  </a:schemeClr>
                </a:solidFill>
              </a:rPr>
              <a:t>Casa </a:t>
            </a:r>
            <a:r>
              <a:rPr lang="en-US" sz="1400" dirty="0" err="1">
                <a:solidFill>
                  <a:schemeClr val="bg1">
                    <a:lumMod val="50000"/>
                  </a:schemeClr>
                </a:solidFill>
              </a:rPr>
              <a:t>numero</a:t>
            </a:r>
            <a:r>
              <a:rPr lang="en-US" sz="1400" dirty="0">
                <a:solidFill>
                  <a:schemeClr val="bg1">
                    <a:lumMod val="50000"/>
                  </a:schemeClr>
                </a:solidFill>
              </a:rPr>
              <a:t> um</a:t>
            </a:r>
          </a:p>
          <a:p>
            <a:r>
              <a:rPr lang="en-US" sz="1400" dirty="0">
                <a:solidFill>
                  <a:schemeClr val="bg1">
                    <a:lumMod val="50000"/>
                  </a:schemeClr>
                </a:solidFill>
              </a:rPr>
              <a:t>Maputo</a:t>
            </a:r>
          </a:p>
          <a:p>
            <a:endParaRPr lang="en-US" sz="1400" dirty="0">
              <a:solidFill>
                <a:schemeClr val="bg1">
                  <a:lumMod val="65000"/>
                </a:schemeClr>
              </a:solidFill>
            </a:endParaRPr>
          </a:p>
          <a:p>
            <a:r>
              <a:rPr lang="en-US" dirty="0" smtClean="0"/>
              <a:t>Rwanda</a:t>
            </a:r>
            <a:endParaRPr lang="en-US" dirty="0"/>
          </a:p>
          <a:p>
            <a:r>
              <a:rPr lang="en-US" sz="1400" dirty="0" err="1">
                <a:solidFill>
                  <a:schemeClr val="bg1">
                    <a:lumMod val="50000"/>
                  </a:schemeClr>
                </a:solidFill>
              </a:rPr>
              <a:t>Kacyiru</a:t>
            </a:r>
            <a:r>
              <a:rPr lang="en-US" sz="1400" dirty="0">
                <a:solidFill>
                  <a:schemeClr val="bg1">
                    <a:lumMod val="50000"/>
                  </a:schemeClr>
                </a:solidFill>
              </a:rPr>
              <a:t> Road</a:t>
            </a:r>
          </a:p>
          <a:p>
            <a:r>
              <a:rPr lang="en-US" sz="1400" dirty="0">
                <a:solidFill>
                  <a:schemeClr val="bg1">
                    <a:lumMod val="50000"/>
                  </a:schemeClr>
                </a:solidFill>
              </a:rPr>
              <a:t>Plot Number 1760</a:t>
            </a:r>
          </a:p>
          <a:p>
            <a:r>
              <a:rPr lang="en-US" sz="1400" dirty="0">
                <a:solidFill>
                  <a:schemeClr val="bg1">
                    <a:lumMod val="50000"/>
                  </a:schemeClr>
                </a:solidFill>
              </a:rPr>
              <a:t>Kigali</a:t>
            </a:r>
          </a:p>
          <a:p>
            <a:endParaRPr lang="en-US" sz="1600" dirty="0"/>
          </a:p>
        </p:txBody>
      </p:sp>
      <p:sp>
        <p:nvSpPr>
          <p:cNvPr id="5" name="TextBox 4"/>
          <p:cNvSpPr txBox="1"/>
          <p:nvPr/>
        </p:nvSpPr>
        <p:spPr>
          <a:xfrm>
            <a:off x="4517739" y="1961155"/>
            <a:ext cx="3054700" cy="381771"/>
          </a:xfrm>
          <a:prstGeom prst="rect">
            <a:avLst/>
          </a:prstGeom>
          <a:noFill/>
        </p:spPr>
        <p:txBody>
          <a:bodyPr wrap="square" lIns="91296" tIns="45648" rIns="91296" bIns="45648" rtlCol="0">
            <a:spAutoFit/>
          </a:bodyPr>
          <a:lstStyle/>
          <a:p>
            <a:r>
              <a:rPr lang="en-US" dirty="0" smtClean="0"/>
              <a:t>South Africa</a:t>
            </a:r>
            <a:endParaRPr lang="en-US" dirty="0"/>
          </a:p>
        </p:txBody>
      </p:sp>
      <p:pic>
        <p:nvPicPr>
          <p:cNvPr id="6" name="Picture 5" descr="Jembi-Africa-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492559"/>
            <a:ext cx="4154696" cy="3162240"/>
          </a:xfrm>
          <a:prstGeom prst="rect">
            <a:avLst/>
          </a:prstGeom>
        </p:spPr>
      </p:pic>
    </p:spTree>
    <p:extLst>
      <p:ext uri="{BB962C8B-B14F-4D97-AF65-F5344CB8AC3E}">
        <p14:creationId xmlns:p14="http://schemas.microsoft.com/office/powerpoint/2010/main" val="37482683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Rwanda Health Enterprise Architecture (RHEA) Project</a:t>
            </a:r>
            <a:endParaRPr lang="en-US" dirty="0"/>
          </a:p>
        </p:txBody>
      </p:sp>
      <p:sp>
        <p:nvSpPr>
          <p:cNvPr id="3" name="Content Placeholder 2"/>
          <p:cNvSpPr>
            <a:spLocks noGrp="1"/>
          </p:cNvSpPr>
          <p:nvPr>
            <p:ph idx="1"/>
          </p:nvPr>
        </p:nvSpPr>
        <p:spPr/>
        <p:txBody>
          <a:bodyPr>
            <a:normAutofit/>
          </a:bodyPr>
          <a:lstStyle/>
          <a:p>
            <a:r>
              <a:rPr lang="en-US" dirty="0"/>
              <a:t>RHEA is </a:t>
            </a:r>
            <a:r>
              <a:rPr lang="en-US" dirty="0" smtClean="0"/>
              <a:t>an </a:t>
            </a:r>
            <a:r>
              <a:rPr lang="en-US" dirty="0"/>
              <a:t>initiative </a:t>
            </a:r>
            <a:r>
              <a:rPr lang="en-US" dirty="0" smtClean="0"/>
              <a:t>of the Rwandan Ministry of Health </a:t>
            </a:r>
            <a:r>
              <a:rPr lang="en-US" dirty="0" err="1" smtClean="0"/>
              <a:t>eHealth</a:t>
            </a:r>
            <a:r>
              <a:rPr lang="en-US" dirty="0" smtClean="0"/>
              <a:t> Coordination Unit.</a:t>
            </a:r>
            <a:endParaRPr lang="en-US" dirty="0"/>
          </a:p>
          <a:p>
            <a:r>
              <a:rPr lang="en-US" dirty="0" smtClean="0"/>
              <a:t>RHEA </a:t>
            </a:r>
            <a:r>
              <a:rPr lang="en-US" dirty="0"/>
              <a:t>seeks to develop and implement </a:t>
            </a:r>
            <a:r>
              <a:rPr lang="en-US" dirty="0" smtClean="0"/>
              <a:t>an </a:t>
            </a:r>
            <a:r>
              <a:rPr lang="en-US" dirty="0"/>
              <a:t>health enterprise architecture for </a:t>
            </a:r>
            <a:r>
              <a:rPr lang="en-US" dirty="0" smtClean="0"/>
              <a:t>Rwanda.</a:t>
            </a:r>
          </a:p>
        </p:txBody>
      </p:sp>
    </p:spTree>
    <p:extLst>
      <p:ext uri="{BB962C8B-B14F-4D97-AF65-F5344CB8AC3E}">
        <p14:creationId xmlns:p14="http://schemas.microsoft.com/office/powerpoint/2010/main" val="5027875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RHEA Objectives</a:t>
            </a:r>
            <a:endParaRPr lang="en-US" dirty="0"/>
          </a:p>
        </p:txBody>
      </p:sp>
      <p:sp>
        <p:nvSpPr>
          <p:cNvPr id="3" name="Content Placeholder 2"/>
          <p:cNvSpPr>
            <a:spLocks noGrp="1"/>
          </p:cNvSpPr>
          <p:nvPr>
            <p:ph idx="1"/>
          </p:nvPr>
        </p:nvSpPr>
        <p:spPr>
          <a:xfrm>
            <a:off x="457200" y="1600200"/>
            <a:ext cx="7560733" cy="4093633"/>
          </a:xfrm>
        </p:spPr>
        <p:txBody>
          <a:bodyPr>
            <a:normAutofit fontScale="85000" lnSpcReduction="20000"/>
          </a:bodyPr>
          <a:lstStyle/>
          <a:p>
            <a:r>
              <a:rPr lang="en-US" dirty="0" smtClean="0"/>
              <a:t>To develop a pilot implementation HIE in Rwanda focused on the maternal health care system in Rwanda.</a:t>
            </a:r>
          </a:p>
          <a:p>
            <a:r>
              <a:rPr lang="en-US" dirty="0" smtClean="0"/>
              <a:t>Expand the understanding of HIE in Rwanda within the health delivery system and the technical community.</a:t>
            </a:r>
          </a:p>
          <a:p>
            <a:r>
              <a:rPr lang="en-US" dirty="0" smtClean="0"/>
              <a:t>Complete an Implementation Science/Research Project to present the impact of a health information exchange (HIE) on the maternal healthcare delivery system in Rwanda</a:t>
            </a:r>
          </a:p>
          <a:p>
            <a:pPr marL="457200" lvl="1" indent="0">
              <a:buNone/>
            </a:pPr>
            <a:endParaRPr lang="en-US" dirty="0"/>
          </a:p>
        </p:txBody>
      </p:sp>
      <p:pic>
        <p:nvPicPr>
          <p:cNvPr id="4" name="Picture 3" descr="mdg4.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17933" y="1016001"/>
            <a:ext cx="855133" cy="8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dg5.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17933" y="1871134"/>
            <a:ext cx="855133" cy="8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dg6.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017933" y="2760133"/>
            <a:ext cx="855133" cy="85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2148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Rwanda HIE</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project within a project</a:t>
            </a:r>
          </a:p>
          <a:p>
            <a:pPr lvl="1"/>
            <a:r>
              <a:rPr lang="en-US" dirty="0"/>
              <a:t>Rwanda HIE within RHEA</a:t>
            </a:r>
          </a:p>
          <a:p>
            <a:r>
              <a:rPr lang="en-US" dirty="0" smtClean="0"/>
              <a:t>Implementation and instantiation of a HIE based on the data from RHEA</a:t>
            </a:r>
          </a:p>
          <a:p>
            <a:pPr lvl="1"/>
            <a:r>
              <a:rPr lang="en-US" dirty="0" smtClean="0"/>
              <a:t>Requirements</a:t>
            </a:r>
          </a:p>
          <a:p>
            <a:pPr lvl="1"/>
            <a:r>
              <a:rPr lang="en-US" dirty="0" smtClean="0"/>
              <a:t>Workflows</a:t>
            </a:r>
          </a:p>
          <a:p>
            <a:pPr lvl="1"/>
            <a:r>
              <a:rPr lang="en-US" dirty="0" smtClean="0"/>
              <a:t>Objectives</a:t>
            </a:r>
          </a:p>
          <a:p>
            <a:pPr lvl="1"/>
            <a:r>
              <a:rPr lang="en-US" dirty="0" smtClean="0"/>
              <a:t>Standards</a:t>
            </a:r>
          </a:p>
          <a:p>
            <a:pPr lvl="1"/>
            <a:r>
              <a:rPr lang="en-US" dirty="0" smtClean="0"/>
              <a:t>all utilized within the development process</a:t>
            </a:r>
          </a:p>
        </p:txBody>
      </p:sp>
    </p:spTree>
    <p:extLst>
      <p:ext uri="{BB962C8B-B14F-4D97-AF65-F5344CB8AC3E}">
        <p14:creationId xmlns:p14="http://schemas.microsoft.com/office/powerpoint/2010/main" val="2828604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Admin</a:t>
            </a:r>
            <a:endParaRPr lang="en-US" dirty="0"/>
          </a:p>
        </p:txBody>
      </p:sp>
      <p:sp>
        <p:nvSpPr>
          <p:cNvPr id="3" name="Content Placeholder 2"/>
          <p:cNvSpPr>
            <a:spLocks noGrp="1"/>
          </p:cNvSpPr>
          <p:nvPr>
            <p:ph idx="1"/>
          </p:nvPr>
        </p:nvSpPr>
        <p:spPr/>
        <p:txBody>
          <a:bodyPr/>
          <a:lstStyle/>
          <a:p>
            <a:r>
              <a:rPr lang="en-US" dirty="0" smtClean="0"/>
              <a:t>The RHEA project has been active for over 3 years</a:t>
            </a:r>
          </a:p>
          <a:p>
            <a:r>
              <a:rPr lang="en-US" dirty="0" smtClean="0"/>
              <a:t>A large set of team members have actively collaborated and contributed towards it.</a:t>
            </a:r>
          </a:p>
          <a:p>
            <a:r>
              <a:rPr lang="en-US" dirty="0" smtClean="0"/>
              <a:t>An example of donor harmonization and working towards a common goal.</a:t>
            </a:r>
            <a:endParaRPr lang="en-US" dirty="0"/>
          </a:p>
        </p:txBody>
      </p:sp>
    </p:spTree>
    <p:extLst>
      <p:ext uri="{BB962C8B-B14F-4D97-AF65-F5344CB8AC3E}">
        <p14:creationId xmlns:p14="http://schemas.microsoft.com/office/powerpoint/2010/main" val="32342855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Funders</a:t>
            </a:r>
            <a:endParaRPr lang="en-US" dirty="0"/>
          </a:p>
        </p:txBody>
      </p:sp>
      <p:sp>
        <p:nvSpPr>
          <p:cNvPr id="3" name="Content Placeholder 2"/>
          <p:cNvSpPr>
            <a:spLocks noGrp="1"/>
          </p:cNvSpPr>
          <p:nvPr>
            <p:ph idx="1"/>
          </p:nvPr>
        </p:nvSpPr>
        <p:spPr/>
        <p:txBody>
          <a:bodyPr>
            <a:normAutofit lnSpcReduction="10000"/>
          </a:bodyPr>
          <a:lstStyle/>
          <a:p>
            <a:r>
              <a:rPr lang="en-US" dirty="0" smtClean="0"/>
              <a:t>Initial funding</a:t>
            </a:r>
          </a:p>
          <a:p>
            <a:pPr lvl="1"/>
            <a:r>
              <a:rPr lang="en-US" dirty="0" smtClean="0"/>
              <a:t>International Development Research Center (IDRC) and Rockefeller Foundation (RF) 2009-2012</a:t>
            </a:r>
          </a:p>
          <a:p>
            <a:r>
              <a:rPr lang="en-US" dirty="0" smtClean="0"/>
              <a:t>Additional funding </a:t>
            </a:r>
          </a:p>
          <a:p>
            <a:pPr lvl="1"/>
            <a:r>
              <a:rPr lang="en-US" dirty="0" smtClean="0"/>
              <a:t>Health Informatics Public Private Partnership (HI-PPP), a project funded by the US President’s Emergency Plan for AIDS Relief (PEPFAR); </a:t>
            </a:r>
          </a:p>
        </p:txBody>
      </p:sp>
    </p:spTree>
    <p:extLst>
      <p:ext uri="{BB962C8B-B14F-4D97-AF65-F5344CB8AC3E}">
        <p14:creationId xmlns:p14="http://schemas.microsoft.com/office/powerpoint/2010/main" val="9144178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Overview</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Ministry of Health, Rwanda</a:t>
            </a:r>
          </a:p>
          <a:p>
            <a:r>
              <a:rPr lang="en-US" dirty="0" smtClean="0"/>
              <a:t>Jembi Health Systems, South Africa &amp; Rwanda</a:t>
            </a:r>
          </a:p>
          <a:p>
            <a:r>
              <a:rPr lang="en-US" dirty="0" err="1" smtClean="0"/>
              <a:t>Regenstrief</a:t>
            </a:r>
            <a:r>
              <a:rPr lang="en-US" dirty="0" smtClean="0"/>
              <a:t> Institute, USA </a:t>
            </a:r>
          </a:p>
          <a:p>
            <a:r>
              <a:rPr lang="en-US" dirty="0" err="1" smtClean="0"/>
              <a:t>InSTEDD</a:t>
            </a:r>
            <a:r>
              <a:rPr lang="en-US" dirty="0" smtClean="0"/>
              <a:t>, USA </a:t>
            </a:r>
          </a:p>
          <a:p>
            <a:r>
              <a:rPr lang="en-US" dirty="0" smtClean="0"/>
              <a:t>Pivot Access, Rwanda</a:t>
            </a:r>
          </a:p>
          <a:p>
            <a:r>
              <a:rPr lang="en-US" dirty="0" err="1" smtClean="0"/>
              <a:t>IntraHealth</a:t>
            </a:r>
            <a:endParaRPr lang="en-US" dirty="0" smtClean="0"/>
          </a:p>
          <a:p>
            <a:r>
              <a:rPr lang="en-US" dirty="0" err="1" smtClean="0"/>
              <a:t>SysNet</a:t>
            </a:r>
            <a:r>
              <a:rPr lang="en-US" dirty="0" smtClean="0"/>
              <a:t> International</a:t>
            </a:r>
          </a:p>
          <a:p>
            <a:r>
              <a:rPr lang="en-US" dirty="0" err="1" smtClean="0"/>
              <a:t>Apelon</a:t>
            </a:r>
            <a:endParaRPr lang="en-US" dirty="0" smtClean="0"/>
          </a:p>
          <a:p>
            <a:r>
              <a:rPr lang="en-US" dirty="0" smtClean="0"/>
              <a:t>HEAL, University of KwaZulu-Natal, South Africa </a:t>
            </a:r>
          </a:p>
          <a:p>
            <a:r>
              <a:rPr lang="en-US" dirty="0" smtClean="0"/>
              <a:t>Liz </a:t>
            </a:r>
            <a:r>
              <a:rPr lang="en-US" dirty="0" err="1" smtClean="0"/>
              <a:t>Peloso</a:t>
            </a:r>
            <a:endParaRPr lang="en-US" dirty="0" smtClean="0"/>
          </a:p>
          <a:p>
            <a:r>
              <a:rPr lang="en-US" dirty="0" smtClean="0"/>
              <a:t>Mead Walker</a:t>
            </a:r>
          </a:p>
        </p:txBody>
      </p:sp>
      <p:sp>
        <p:nvSpPr>
          <p:cNvPr id="4" name="Content Placeholder 3"/>
          <p:cNvSpPr>
            <a:spLocks noGrp="1"/>
          </p:cNvSpPr>
          <p:nvPr>
            <p:ph sz="half" idx="2"/>
          </p:nvPr>
        </p:nvSpPr>
        <p:spPr/>
        <p:txBody>
          <a:bodyPr>
            <a:normAutofit fontScale="70000" lnSpcReduction="20000"/>
          </a:bodyPr>
          <a:lstStyle/>
          <a:p>
            <a:r>
              <a:rPr lang="en-US" dirty="0" smtClean="0"/>
              <a:t>Partners in Health</a:t>
            </a:r>
          </a:p>
          <a:p>
            <a:r>
              <a:rPr lang="en-US" dirty="0" smtClean="0"/>
              <a:t>Millennium Villages Project </a:t>
            </a:r>
          </a:p>
          <a:p>
            <a:r>
              <a:rPr lang="en-US" dirty="0" smtClean="0"/>
              <a:t>World Health Organization</a:t>
            </a:r>
          </a:p>
          <a:p>
            <a:r>
              <a:rPr lang="en-US" dirty="0" err="1" smtClean="0"/>
              <a:t>Nethope</a:t>
            </a:r>
            <a:endParaRPr lang="en-US" dirty="0" smtClean="0"/>
          </a:p>
          <a:p>
            <a:r>
              <a:rPr lang="en-US" dirty="0" smtClean="0"/>
              <a:t>Mohawk College</a:t>
            </a:r>
          </a:p>
          <a:p>
            <a:r>
              <a:rPr lang="en-US" dirty="0" err="1" smtClean="0"/>
              <a:t>ecGroup</a:t>
            </a:r>
            <a:endParaRPr lang="en-US" dirty="0" smtClean="0"/>
          </a:p>
          <a:p>
            <a:r>
              <a:rPr lang="en-US" dirty="0" smtClean="0"/>
              <a:t>Open Health Tools </a:t>
            </a:r>
          </a:p>
          <a:p>
            <a:r>
              <a:rPr lang="en-US" dirty="0" smtClean="0"/>
              <a:t>HingX</a:t>
            </a:r>
          </a:p>
          <a:p>
            <a:r>
              <a:rPr lang="en-US" dirty="0" err="1" smtClean="0"/>
              <a:t>BLeao</a:t>
            </a:r>
            <a:r>
              <a:rPr lang="en-US" dirty="0" smtClean="0"/>
              <a:t> </a:t>
            </a:r>
            <a:r>
              <a:rPr lang="en-US" dirty="0" err="1" smtClean="0"/>
              <a:t>Informatica</a:t>
            </a:r>
            <a:r>
              <a:rPr lang="en-US" dirty="0" smtClean="0"/>
              <a:t> </a:t>
            </a:r>
            <a:r>
              <a:rPr lang="en-US" dirty="0" err="1" smtClean="0"/>
              <a:t>em</a:t>
            </a:r>
            <a:r>
              <a:rPr lang="en-US" dirty="0" smtClean="0"/>
              <a:t> </a:t>
            </a:r>
            <a:r>
              <a:rPr lang="en-US" dirty="0" err="1" smtClean="0"/>
              <a:t>Saúd</a:t>
            </a:r>
            <a:r>
              <a:rPr lang="en-US" dirty="0" smtClean="0"/>
              <a:t>, Brazil</a:t>
            </a:r>
          </a:p>
          <a:p>
            <a:r>
              <a:rPr lang="en-US" dirty="0" err="1" smtClean="0"/>
              <a:t>eZ</a:t>
            </a:r>
            <a:r>
              <a:rPr lang="en-US" dirty="0" smtClean="0"/>
              <a:t>-Vida, Brazil </a:t>
            </a:r>
          </a:p>
          <a:p>
            <a:r>
              <a:rPr lang="en-US" dirty="0" smtClean="0"/>
              <a:t>CDC, USA </a:t>
            </a:r>
          </a:p>
          <a:p>
            <a:endParaRPr lang="en-US" dirty="0" smtClean="0"/>
          </a:p>
          <a:p>
            <a:endParaRPr lang="en-US" dirty="0"/>
          </a:p>
        </p:txBody>
      </p:sp>
    </p:spTree>
    <p:extLst>
      <p:ext uri="{BB962C8B-B14F-4D97-AF65-F5344CB8AC3E}">
        <p14:creationId xmlns:p14="http://schemas.microsoft.com/office/powerpoint/2010/main" val="13393047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2229</TotalTime>
  <Words>1116</Words>
  <Application>Microsoft Macintosh PowerPoint</Application>
  <PresentationFormat>On-screen Show (4:3)</PresentationFormat>
  <Paragraphs>253</Paragraphs>
  <Slides>33</Slides>
  <Notes>1</Notes>
  <HiddenSlides>7</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Rwanda HIE | RHEA</vt:lpstr>
      <vt:lpstr>Overview</vt:lpstr>
      <vt:lpstr>Glossary</vt:lpstr>
      <vt:lpstr>Rwanda Health Enterprise Architecture (RHEA) Project</vt:lpstr>
      <vt:lpstr>RHEA Objectives</vt:lpstr>
      <vt:lpstr>Rwanda HIE</vt:lpstr>
      <vt:lpstr>Project Admin</vt:lpstr>
      <vt:lpstr>Funders</vt:lpstr>
      <vt:lpstr>Team Overview</vt:lpstr>
      <vt:lpstr>Project Design</vt:lpstr>
      <vt:lpstr>Implementation First Phase Project</vt:lpstr>
      <vt:lpstr>Project Update</vt:lpstr>
      <vt:lpstr>A time to reflect and remember</vt:lpstr>
      <vt:lpstr>OASIS – RHEA – HIE Projects</vt:lpstr>
      <vt:lpstr>Timeline</vt:lpstr>
      <vt:lpstr>Timeline</vt:lpstr>
      <vt:lpstr>Timeline</vt:lpstr>
      <vt:lpstr>Timeline</vt:lpstr>
      <vt:lpstr>Timeline</vt:lpstr>
      <vt:lpstr>Timeline - Today</vt:lpstr>
      <vt:lpstr>PowerPoint Presentation</vt:lpstr>
      <vt:lpstr>Demonstration</vt:lpstr>
      <vt:lpstr>Architecture</vt:lpstr>
      <vt:lpstr>Design</vt:lpstr>
      <vt:lpstr>SHR: Shared Health Record</vt:lpstr>
      <vt:lpstr>What does it do? | Services</vt:lpstr>
      <vt:lpstr>What does it look like</vt:lpstr>
      <vt:lpstr>Possible Next Steps | Future feature</vt:lpstr>
      <vt:lpstr>TS: Terminology Service</vt:lpstr>
      <vt:lpstr>What does it do? | Services</vt:lpstr>
      <vt:lpstr>PowerPoint Presentation</vt:lpstr>
      <vt:lpstr>PowerPoint Presentation</vt:lpstr>
      <vt:lpstr>PowerPoint Presentation</vt:lpstr>
    </vt:vector>
  </TitlesOfParts>
  <Company>Evolve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dc:creator>
  <cp:lastModifiedBy>Carl Fourie</cp:lastModifiedBy>
  <cp:revision>53</cp:revision>
  <dcterms:created xsi:type="dcterms:W3CDTF">2012-08-21T19:18:32Z</dcterms:created>
  <dcterms:modified xsi:type="dcterms:W3CDTF">2012-09-24T09:40:33Z</dcterms:modified>
</cp:coreProperties>
</file>