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jpeg" ContentType="image/jpeg"/>
  <Override PartName="/ppt/media/image1.png" ContentType="image/png"/>
  <Override PartName="/ppt/slideLayouts/slideLayout28.xml" ContentType="application/vnd.openxmlformats-officedocument.presentationml.slideLayout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4364280"/>
            <a:ext cx="82296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880" y="436428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436428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599840"/>
            <a:ext cx="8229600" cy="5293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128880"/>
            <a:ext cx="8229600" cy="6764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436428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599840"/>
            <a:ext cx="8229600" cy="5293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880" y="436428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4364280"/>
            <a:ext cx="822924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4364280"/>
            <a:ext cx="82296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880" y="436428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436428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599840"/>
            <a:ext cx="8229600" cy="5293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128880"/>
            <a:ext cx="8229600" cy="6764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436428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3880" y="436428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4364280"/>
            <a:ext cx="822924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200" y="4364280"/>
            <a:ext cx="82296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3880" y="436428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457200" y="436428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128880"/>
            <a:ext cx="8229600" cy="6764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436428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529308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880" y="436428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880" y="1599840"/>
            <a:ext cx="401580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4364280"/>
            <a:ext cx="8229240" cy="25243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ZA">
                <a:solidFill>
                  <a:srgbClr val="000000"/>
                </a:solidFill>
                <a:latin typeface="Calibri"/>
              </a:rPr>
              <a:t>12/09/23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71018141-F181-4151-91E1-E151F1C1F1A1}" type="slidenum">
              <a:rPr lang="en-ZA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Eighth Outline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Ninth Outline LevelClick to edit Master text styles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ZA">
                <a:solidFill>
                  <a:srgbClr val="000000"/>
                </a:solidFill>
                <a:latin typeface="Calibri"/>
              </a:rPr>
              <a:t>12/09/23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01E161E1-8131-4141-B1F1-81F1C141C191}" type="slidenum">
              <a:rPr lang="en-ZA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74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5688000" y="6286680"/>
            <a:ext cx="2998800" cy="434880"/>
          </a:xfrm>
          <a:prstGeom prst="rect">
            <a:avLst/>
          </a:prstGeom>
        </p:spPr>
      </p:pic>
      <p:pic>
        <p:nvPicPr>
          <p:cNvPr descr="" id="75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5857920"/>
            <a:ext cx="1517760" cy="863640"/>
          </a:xfrm>
          <a:prstGeom prst="rect">
            <a:avLst/>
          </a:prstGeom>
        </p:spPr>
      </p:pic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128880"/>
            <a:ext cx="8229600" cy="143460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en-ZA"/>
              <a:t>Click to edit the title text format</a:t>
            </a:r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599840"/>
            <a:ext cx="8229600" cy="529308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Arial"/>
              <a:buChar char="•"/>
            </a:pPr>
            <a:r>
              <a:rPr lang="en-ZA"/>
              <a:t>Click to edit the outline text format</a:t>
            </a:r>
            <a:endParaRPr/>
          </a:p>
          <a:p>
            <a:pPr lvl="1">
              <a:buFont typeface="Arial"/>
              <a:buChar char="–"/>
            </a:pPr>
            <a:r>
              <a:rPr lang="en-ZA"/>
              <a:t>Second Outline Level</a:t>
            </a:r>
            <a:endParaRPr/>
          </a:p>
          <a:p>
            <a:pPr lvl="2">
              <a:buFont typeface="Arial"/>
              <a:buChar char="•"/>
            </a:pPr>
            <a:r>
              <a:rPr lang="en-ZA"/>
              <a:t>Third Outline Level</a:t>
            </a:r>
            <a:endParaRPr/>
          </a:p>
          <a:p>
            <a:pPr lvl="3">
              <a:buFont typeface="Arial"/>
              <a:buChar char="–"/>
            </a:pPr>
            <a:r>
              <a:rPr lang="en-ZA"/>
              <a:t>Fourth Outline Level</a:t>
            </a:r>
            <a:endParaRPr/>
          </a:p>
          <a:p>
            <a:pPr lvl="4">
              <a:buFont typeface="Arial"/>
              <a:buChar char="»"/>
            </a:pPr>
            <a:r>
              <a:rPr lang="en-ZA"/>
              <a:t>Fifth Outline Level</a:t>
            </a:r>
            <a:endParaRPr/>
          </a:p>
          <a:p>
            <a:pPr lvl="5">
              <a:buFont typeface="Arial"/>
              <a:buChar char="»"/>
            </a:pPr>
            <a:r>
              <a:rPr lang="en-ZA"/>
              <a:t>Sixth Outline Level</a:t>
            </a:r>
            <a:endParaRPr/>
          </a:p>
          <a:p>
            <a:pPr lvl="6">
              <a:buFont typeface="Arial"/>
              <a:buChar char="»"/>
            </a:pPr>
            <a:r>
              <a:rPr lang="en-ZA"/>
              <a:t>Seventh Outline Level</a:t>
            </a:r>
            <a:endParaRPr/>
          </a:p>
          <a:p>
            <a:pPr lvl="7">
              <a:buFont typeface="Arial"/>
              <a:buChar char="»"/>
            </a:pPr>
            <a:r>
              <a:rPr lang="en-ZA"/>
              <a:t>Eighth Outline Level</a:t>
            </a:r>
            <a:endParaRPr/>
          </a:p>
          <a:p>
            <a:pPr lvl="8">
              <a:buFont typeface="Arial"/>
              <a:buChar char="»"/>
            </a:pPr>
            <a:r>
              <a:rPr lang="en-ZA"/>
              <a:t>Ninth Outline Level</a:t>
            </a:r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33720" cy="45972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r>
              <a:rPr lang="en-US"/>
              <a:t>09/23/12</a:t>
            </a:r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840" cy="459720"/>
          </a:xfrm>
          <a:prstGeom prst="rect">
            <a:avLst/>
          </a:prstGeom>
        </p:spPr>
        <p:txBody>
          <a:bodyPr bIns="46800" lIns="90000" rIns="90000" tIns="46800"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33720" cy="45972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fld id="{D1B1E161-F181-4111-A101-7171B171017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ZA" sz="4400">
                <a:solidFill>
                  <a:srgbClr val="000000"/>
                </a:solidFill>
                <a:latin typeface="Calibri"/>
              </a:rPr>
              <a:t>HIM: Health Information Mediator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Business function:</a:t>
            </a:r>
            <a:endParaRPr/>
          </a:p>
          <a:p>
            <a:pPr lvl="1">
              <a:buFont typeface="Arial"/>
              <a:buChar char="–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Facilitate interoperability between all components and orchestrate that interaction</a:t>
            </a:r>
            <a:endParaRPr/>
          </a:p>
          <a:p>
            <a:pPr lvl="1">
              <a:buFont typeface="Arial"/>
              <a:buChar char="–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Low burden of connection to the HIE</a:t>
            </a:r>
            <a:endParaRPr/>
          </a:p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Technology built on:</a:t>
            </a:r>
            <a:endParaRPr/>
          </a:p>
          <a:p>
            <a:pPr lvl="1">
              <a:buFont typeface="Arial"/>
              <a:buChar char="–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Mule ESB, Java, Mysql</a:t>
            </a:r>
            <a:endParaRPr/>
          </a:p>
          <a:p>
            <a:pPr lvl="1">
              <a:buFont typeface="Arial"/>
              <a:buChar char="–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Python (cherryPy, Mako, twitter bootstrap)</a:t>
            </a:r>
            <a:endParaRPr/>
          </a:p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Technical Team</a:t>
            </a:r>
            <a:endParaRPr/>
          </a:p>
          <a:p>
            <a:pPr lvl="1">
              <a:buFont typeface="Arial"/>
              <a:buChar char="–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Jembi Health Systems</a:t>
            </a:r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ZA" sz="4400">
                <a:solidFill>
                  <a:srgbClr val="000000"/>
                </a:solidFill>
                <a:latin typeface="Calibri"/>
              </a:rPr>
              <a:t>What does it do? | Services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Exposes an interface for client</a:t>
            </a:r>
            <a:endParaRPr/>
          </a:p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Orchestration of transactions to other services</a:t>
            </a:r>
            <a:endParaRPr/>
          </a:p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Transformations of messages</a:t>
            </a:r>
            <a:endParaRPr/>
          </a:p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Security</a:t>
            </a:r>
            <a:endParaRPr/>
          </a:p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Error Management Console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ZA" sz="4400">
                <a:solidFill>
                  <a:srgbClr val="000000"/>
                </a:solidFill>
                <a:latin typeface="Calibri"/>
              </a:rPr>
              <a:t>What does it look like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/>
            <a:r>
              <a:rPr lang="en-ZA" sz="4400">
                <a:solidFill>
                  <a:srgbClr val="000000"/>
                </a:solidFill>
                <a:latin typeface="Calibri"/>
              </a:rPr>
              <a:t>Possible Next Steps | Future feature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Performance and load testing for a national deployment</a:t>
            </a:r>
            <a:endParaRPr/>
          </a:p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Extending to other clinical services</a:t>
            </a:r>
            <a:endParaRPr/>
          </a:p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Generalise into a framework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