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6" r:id="rId3"/>
    <p:sldId id="258" r:id="rId4"/>
    <p:sldId id="264" r:id="rId5"/>
    <p:sldId id="260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01E6-16CF-144D-B024-8509D31BC588}" type="datetimeFigureOut">
              <a:rPr lang="en-US" smtClean="0"/>
              <a:t>EEE,9/24/12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CC2B-33CD-5040-9C60-8EDAF840A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01E6-16CF-144D-B024-8509D31BC588}" type="datetimeFigureOut">
              <a:rPr lang="en-US" smtClean="0"/>
              <a:t>EEE,9/24/12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CC2B-33CD-5040-9C60-8EDAF840A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01E6-16CF-144D-B024-8509D31BC588}" type="datetimeFigureOut">
              <a:rPr lang="en-US" smtClean="0"/>
              <a:t>EEE,9/24/12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CC2B-33CD-5040-9C60-8EDAF840A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3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01E6-16CF-144D-B024-8509D31BC588}" type="datetimeFigureOut">
              <a:rPr lang="en-US" smtClean="0"/>
              <a:t>EEE,9/24/12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CC2B-33CD-5040-9C60-8EDAF840A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01E6-16CF-144D-B024-8509D31BC588}" type="datetimeFigureOut">
              <a:rPr lang="en-US" smtClean="0"/>
              <a:t>EEE,9/24/12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CC2B-33CD-5040-9C60-8EDAF840A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0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01E6-16CF-144D-B024-8509D31BC588}" type="datetimeFigureOut">
              <a:rPr lang="en-US" smtClean="0"/>
              <a:t>EEE,9/24/12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CC2B-33CD-5040-9C60-8EDAF840A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3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01E6-16CF-144D-B024-8509D31BC588}" type="datetimeFigureOut">
              <a:rPr lang="en-US" smtClean="0"/>
              <a:t>EEE,9/24/12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CC2B-33CD-5040-9C60-8EDAF840A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9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01E6-16CF-144D-B024-8509D31BC588}" type="datetimeFigureOut">
              <a:rPr lang="en-US" smtClean="0"/>
              <a:t>EEE,9/24/12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CC2B-33CD-5040-9C60-8EDAF840A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9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01E6-16CF-144D-B024-8509D31BC588}" type="datetimeFigureOut">
              <a:rPr lang="en-US" smtClean="0"/>
              <a:t>EEE,9/24/12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CC2B-33CD-5040-9C60-8EDAF840A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2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01E6-16CF-144D-B024-8509D31BC588}" type="datetimeFigureOut">
              <a:rPr lang="en-US" smtClean="0"/>
              <a:t>EEE,9/24/12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CC2B-33CD-5040-9C60-8EDAF840A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7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01E6-16CF-144D-B024-8509D31BC588}" type="datetimeFigureOut">
              <a:rPr lang="en-US" smtClean="0"/>
              <a:t>EEE,9/24/12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CC2B-33CD-5040-9C60-8EDAF840A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2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201E6-16CF-144D-B024-8509D31BC588}" type="datetimeFigureOut">
              <a:rPr lang="en-US" smtClean="0"/>
              <a:t>EEE,9/24/12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6CC2B-33CD-5040-9C60-8EDAF840A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7995" t="3232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096792"/>
            <a:ext cx="9144000" cy="2545632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85343" y="2210989"/>
            <a:ext cx="700557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Helvetica Neue Light"/>
                <a:cs typeface="Helvetica Neue Light"/>
              </a:rPr>
              <a:t>RHEA</a:t>
            </a:r>
          </a:p>
          <a:p>
            <a:r>
              <a:rPr lang="en-US" sz="6000" dirty="0" smtClean="0">
                <a:latin typeface="Helvetica Neue Light"/>
                <a:cs typeface="Helvetica Neue Light"/>
              </a:rPr>
              <a:t>Facility Registry</a:t>
            </a:r>
          </a:p>
          <a:p>
            <a:pPr algn="r"/>
            <a:r>
              <a:rPr lang="en-US" sz="3200" dirty="0" smtClean="0">
                <a:latin typeface="Helvetica Neue Light"/>
                <a:cs typeface="Helvetica Neue Light"/>
              </a:rPr>
              <a:t>Kigali, Sept 23</a:t>
            </a:r>
            <a:endParaRPr lang="en-US" sz="32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0714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-09-05 mHealth article 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9044" y="438239"/>
            <a:ext cx="6873139" cy="6293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076" y="1407056"/>
            <a:ext cx="1633945" cy="135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8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9000"/>
          </a:blip>
          <a:srcRect l="64112" t="32329" r="23521"/>
          <a:stretch/>
        </p:blipFill>
        <p:spPr>
          <a:xfrm>
            <a:off x="7319992" y="0"/>
            <a:ext cx="182400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69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Helvetica Neue Light"/>
                <a:cs typeface="Helvetica Neue Light"/>
              </a:rPr>
              <a:t>FR: Facility Registry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40431"/>
            <a:ext cx="7415835" cy="4941784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Business function:</a:t>
            </a:r>
          </a:p>
          <a:p>
            <a:pPr lvl="1"/>
            <a:r>
              <a:rPr lang="en-US" sz="2000" dirty="0" smtClean="0">
                <a:latin typeface="Helvetica Neue Light"/>
                <a:cs typeface="Helvetica Neue Light"/>
              </a:rPr>
              <a:t>Registry of facilities, services provided, and other metadata</a:t>
            </a:r>
          </a:p>
          <a:p>
            <a:pPr lvl="1"/>
            <a:endParaRPr lang="en-US" sz="2000" dirty="0" smtClean="0">
              <a:latin typeface="Helvetica Neue Light"/>
              <a:cs typeface="Helvetica Neue Light"/>
            </a:endParaRPr>
          </a:p>
          <a:p>
            <a:r>
              <a:rPr lang="en-US" sz="2400" dirty="0">
                <a:latin typeface="Helvetica Neue Light"/>
                <a:cs typeface="Helvetica Neue Light"/>
              </a:rPr>
              <a:t>B</a:t>
            </a:r>
            <a:r>
              <a:rPr lang="en-US" sz="2400" dirty="0" smtClean="0">
                <a:latin typeface="Helvetica Neue Light"/>
                <a:cs typeface="Helvetica Neue Light"/>
              </a:rPr>
              <a:t>ased on:</a:t>
            </a:r>
          </a:p>
          <a:p>
            <a:endParaRPr lang="en-US" sz="2400" dirty="0" smtClean="0">
              <a:latin typeface="Helvetica Neue Light"/>
              <a:cs typeface="Helvetica Neue Light"/>
            </a:endParaRPr>
          </a:p>
          <a:p>
            <a:endParaRPr lang="en-US" sz="2400" dirty="0">
              <a:latin typeface="Helvetica Neue Light"/>
              <a:cs typeface="Helvetica Neue Light"/>
            </a:endParaRPr>
          </a:p>
          <a:p>
            <a:endParaRPr lang="en-US" sz="2400" dirty="0" smtClean="0">
              <a:latin typeface="Helvetica Neue Light"/>
              <a:cs typeface="Helvetica Neue Light"/>
            </a:endParaRPr>
          </a:p>
          <a:p>
            <a:endParaRPr lang="en-US" sz="2400" dirty="0">
              <a:latin typeface="Helvetica Neue Light"/>
              <a:cs typeface="Helvetica Neue Light"/>
            </a:endParaRPr>
          </a:p>
          <a:p>
            <a:endParaRPr lang="en-US" sz="2400" dirty="0" smtClean="0">
              <a:latin typeface="Helvetica Neue Light"/>
              <a:cs typeface="Helvetica Neue Light"/>
            </a:endParaRPr>
          </a:p>
          <a:p>
            <a:endParaRPr lang="en-US" sz="2400" dirty="0" smtClean="0">
              <a:latin typeface="Helvetica Neue Light"/>
              <a:cs typeface="Helvetica Neue Light"/>
            </a:endParaRPr>
          </a:p>
          <a:p>
            <a:endParaRPr lang="en-US" sz="2400" dirty="0" smtClean="0">
              <a:latin typeface="Helvetica Neue Light"/>
              <a:cs typeface="Helvetica Neue Light"/>
            </a:endParaRPr>
          </a:p>
          <a:p>
            <a:r>
              <a:rPr lang="en-US" sz="2400" dirty="0" smtClean="0">
                <a:latin typeface="Helvetica Neue Light"/>
                <a:cs typeface="Helvetica Neue Light"/>
              </a:rPr>
              <a:t>Team: </a:t>
            </a:r>
            <a:r>
              <a:rPr lang="en-US" sz="2000" dirty="0" smtClean="0">
                <a:latin typeface="Helvetica Neue Light"/>
                <a:cs typeface="Helvetica Neue Light"/>
              </a:rPr>
              <a:t>RHEA Team &amp; InSTEDD developers (</a:t>
            </a:r>
            <a:r>
              <a:rPr lang="en-US" sz="2000" dirty="0" err="1" smtClean="0">
                <a:latin typeface="Helvetica Neue Light"/>
                <a:cs typeface="Helvetica Neue Light"/>
              </a:rPr>
              <a:t>iLab</a:t>
            </a:r>
            <a:r>
              <a:rPr lang="en-US" sz="2000" dirty="0" smtClean="0">
                <a:latin typeface="Helvetica Neue Light"/>
                <a:cs typeface="Helvetica Neue Light"/>
              </a:rPr>
              <a:t> + Platform)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981467"/>
              </p:ext>
            </p:extLst>
          </p:nvPr>
        </p:nvGraphicFramePr>
        <p:xfrm>
          <a:off x="131781" y="2762907"/>
          <a:ext cx="7188216" cy="2956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6072"/>
                <a:gridCol w="2396072"/>
                <a:gridCol w="2396072"/>
              </a:tblGrid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en-US" sz="2000" b="1" dirty="0" smtClean="0">
                          <a:latin typeface="Helvetica Neue Light"/>
                          <a:cs typeface="Helvetica Neue Light"/>
                        </a:rPr>
                        <a:t>Tech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Helvetica Neue Light"/>
                          <a:cs typeface="Helvetica Neue Light"/>
                        </a:rPr>
                        <a:t>Design</a:t>
                      </a:r>
                      <a:endParaRPr lang="en-US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Helvetica Neue Light"/>
                          <a:cs typeface="Helvetica Neue Light"/>
                        </a:rPr>
                        <a:t>Integration</a:t>
                      </a:r>
                      <a:endParaRPr lang="en-US" sz="2000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Helvetica Neue Light"/>
                          <a:cs typeface="Helvetica Neue Light"/>
                        </a:rPr>
                        <a:t>Ruby on Rails, </a:t>
                      </a: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Helvetica Neue Light"/>
                        <a:cs typeface="Helvetica Neue Light"/>
                      </a:endParaRP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Helvetica Neue Light"/>
                          <a:cs typeface="Helvetica Neue Light"/>
                        </a:rPr>
                        <a:t>MySQL, </a:t>
                      </a: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Helvetica Neue Light"/>
                        <a:cs typeface="Helvetica Neue Light"/>
                      </a:endParaRP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Helvetica Neue Light"/>
                          <a:cs typeface="Helvetica Neue Light"/>
                        </a:rPr>
                        <a:t>ElasticSearch</a:t>
                      </a:r>
                      <a:endParaRPr lang="en-US" sz="1800" dirty="0" smtClean="0">
                        <a:latin typeface="Helvetica Neue Light"/>
                        <a:cs typeface="Helvetica Neue Light"/>
                      </a:endParaRP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Helvetica Neue Light"/>
                        <a:cs typeface="Helvetica Neue Light"/>
                      </a:endParaRP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Helvetica Neue Light"/>
                          <a:cs typeface="Helvetica Neue Light"/>
                        </a:rPr>
                        <a:t>Google Maps &amp; OSM</a:t>
                      </a: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Helvetica Neue Light"/>
                        <a:cs typeface="Helvetica Neue Light"/>
                      </a:endParaRP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dirty="0" smtClean="0">
                          <a:latin typeface="Helvetica Neue Light"/>
                          <a:cs typeface="Helvetica Neue Light"/>
                        </a:rPr>
                        <a:t>Started in Cambodia</a:t>
                      </a:r>
                    </a:p>
                    <a:p>
                      <a:pPr lvl="0"/>
                      <a:endParaRPr lang="en-US" sz="1800" dirty="0" smtClean="0">
                        <a:latin typeface="Helvetica Neue Light"/>
                        <a:cs typeface="Helvetica Neue Light"/>
                      </a:endParaRPr>
                    </a:p>
                    <a:p>
                      <a:pPr lvl="0"/>
                      <a:r>
                        <a:rPr lang="en-US" sz="1800" dirty="0" smtClean="0">
                          <a:latin typeface="Helvetica Neue Light"/>
                          <a:cs typeface="Helvetica Neue Light"/>
                        </a:rPr>
                        <a:t>2</a:t>
                      </a:r>
                      <a:r>
                        <a:rPr lang="en-US" sz="1800" baseline="0" dirty="0" smtClean="0">
                          <a:latin typeface="Helvetica Neue Light"/>
                          <a:cs typeface="Helvetica Neue Light"/>
                        </a:rPr>
                        <a:t> </a:t>
                      </a:r>
                      <a:r>
                        <a:rPr lang="en-US" sz="1800" baseline="0" dirty="0" err="1" smtClean="0">
                          <a:latin typeface="Helvetica Neue Light"/>
                          <a:cs typeface="Helvetica Neue Light"/>
                        </a:rPr>
                        <a:t>ys</a:t>
                      </a:r>
                      <a:r>
                        <a:rPr lang="en-US" sz="1800" baseline="0" dirty="0" smtClean="0">
                          <a:latin typeface="Helvetica Neue Light"/>
                          <a:cs typeface="Helvetica Neue Light"/>
                        </a:rPr>
                        <a:t>. ago, local </a:t>
                      </a:r>
                      <a:r>
                        <a:rPr lang="en-US" sz="1800" baseline="0" dirty="0" err="1" smtClean="0">
                          <a:latin typeface="Helvetica Neue Light"/>
                          <a:cs typeface="Helvetica Neue Light"/>
                        </a:rPr>
                        <a:t>devs</a:t>
                      </a:r>
                      <a:endParaRPr lang="en-US" sz="1800" dirty="0" smtClean="0">
                        <a:latin typeface="Helvetica Neue Light"/>
                        <a:cs typeface="Helvetica Neue Light"/>
                      </a:endParaRPr>
                    </a:p>
                    <a:p>
                      <a:pPr lvl="0"/>
                      <a:endParaRPr lang="en-US" sz="1800" dirty="0" smtClean="0">
                        <a:latin typeface="Helvetica Neue Light"/>
                        <a:cs typeface="Helvetica Neue Light"/>
                      </a:endParaRPr>
                    </a:p>
                    <a:p>
                      <a:pPr lvl="0"/>
                      <a:r>
                        <a:rPr lang="en-US" sz="1800" dirty="0" smtClean="0">
                          <a:latin typeface="Helvetica Neue Light"/>
                          <a:cs typeface="Helvetica Neue Light"/>
                        </a:rPr>
                        <a:t>Used by NGOs in national</a:t>
                      </a:r>
                      <a:r>
                        <a:rPr lang="en-US" sz="1800" baseline="0" dirty="0" smtClean="0">
                          <a:latin typeface="Helvetica Neue Light"/>
                          <a:cs typeface="Helvetica Neue Light"/>
                        </a:rPr>
                        <a:t> projects</a:t>
                      </a:r>
                      <a:endParaRPr lang="en-US" sz="1800" dirty="0" smtClean="0">
                        <a:latin typeface="Helvetica Neue Light"/>
                        <a:cs typeface="Helvetica Neue Light"/>
                      </a:endParaRPr>
                    </a:p>
                    <a:p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dirty="0" smtClean="0">
                          <a:latin typeface="Helvetica Neue Light"/>
                          <a:cs typeface="Helvetica Neue Light"/>
                        </a:rPr>
                        <a:t>REST API</a:t>
                      </a:r>
                    </a:p>
                    <a:p>
                      <a:pPr lvl="0"/>
                      <a:endParaRPr lang="en-US" sz="1800" dirty="0" smtClean="0">
                        <a:latin typeface="Helvetica Neue Light"/>
                        <a:cs typeface="Helvetica Neue Light"/>
                      </a:endParaRPr>
                    </a:p>
                    <a:p>
                      <a:pPr lvl="0"/>
                      <a:r>
                        <a:rPr lang="en-US" sz="1800" dirty="0" smtClean="0">
                          <a:latin typeface="Helvetica Neue Light"/>
                          <a:cs typeface="Helvetica Neue Light"/>
                        </a:rPr>
                        <a:t>Trigger/Event Streams </a:t>
                      </a:r>
                    </a:p>
                    <a:p>
                      <a:pPr lvl="0"/>
                      <a:endParaRPr lang="en-US" sz="1800" dirty="0" smtClean="0">
                        <a:latin typeface="Helvetica Neue Light"/>
                        <a:cs typeface="Helvetica Neue Light"/>
                      </a:endParaRPr>
                    </a:p>
                    <a:p>
                      <a:pPr lvl="0"/>
                      <a:r>
                        <a:rPr lang="en-US" sz="1800" dirty="0" smtClean="0">
                          <a:latin typeface="Helvetica Neue Light"/>
                          <a:cs typeface="Helvetica Neue Light"/>
                        </a:rPr>
                        <a:t>Added </a:t>
                      </a:r>
                      <a:r>
                        <a:rPr lang="en-US" sz="1800" dirty="0" err="1" smtClean="0">
                          <a:latin typeface="Helvetica Neue Light"/>
                          <a:cs typeface="Helvetica Neue Light"/>
                        </a:rPr>
                        <a:t>GeoJSON</a:t>
                      </a:r>
                      <a:r>
                        <a:rPr lang="en-US" sz="1800" dirty="0" smtClean="0">
                          <a:latin typeface="Helvetica Neue Light"/>
                          <a:cs typeface="Helvetica Neue Light"/>
                        </a:rPr>
                        <a:t> APIs for FRED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420036" y="2762907"/>
            <a:ext cx="0" cy="26647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60682" y="2762907"/>
            <a:ext cx="0" cy="26647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7821" y="2762907"/>
            <a:ext cx="0" cy="26647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16645" y="2762907"/>
            <a:ext cx="0" cy="26647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31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2" y="205076"/>
            <a:ext cx="8665382" cy="5954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773"/>
            <a:ext cx="8671140" cy="63382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479"/>
            <a:ext cx="9144000" cy="54140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8" y="181976"/>
            <a:ext cx="9090212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88" y="479202"/>
            <a:ext cx="8633421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896112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5116" y="593349"/>
            <a:ext cx="6224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Helvetica Neue Light"/>
                <a:cs typeface="Helvetica Neue Light"/>
              </a:rPr>
              <a:t>Key Functionality</a:t>
            </a:r>
          </a:p>
          <a:p>
            <a:endParaRPr lang="en-US" sz="2400" dirty="0" smtClean="0">
              <a:latin typeface="Helvetica Neue Light"/>
              <a:cs typeface="Helvetica Neue Ligh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 Neue Light"/>
                <a:cs typeface="Helvetica Neue Light"/>
              </a:rPr>
              <a:t>Browse</a:t>
            </a:r>
            <a:r>
              <a:rPr lang="en-US" sz="2400" dirty="0">
                <a:latin typeface="Helvetica Neue Light"/>
                <a:cs typeface="Helvetica Neue Light"/>
              </a:rPr>
              <a:t>, query, filter, manage </a:t>
            </a:r>
            <a:r>
              <a:rPr lang="en-US" sz="2400" dirty="0" smtClean="0">
                <a:latin typeface="Helvetica Neue Light"/>
                <a:cs typeface="Helvetica Neue Light"/>
              </a:rPr>
              <a:t>data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Helvetica Neue Light"/>
                <a:cs typeface="Helvetica Neue Light"/>
              </a:rPr>
              <a:t>Visualize in maps &amp; </a:t>
            </a:r>
            <a:r>
              <a:rPr lang="en-US" sz="2400" dirty="0" smtClean="0">
                <a:latin typeface="Helvetica Neue Light"/>
                <a:cs typeface="Helvetica Neue Light"/>
              </a:rPr>
              <a:t>lists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Helvetica Neue Light"/>
                <a:cs typeface="Helvetica Neue Light"/>
              </a:rPr>
              <a:t>Define facility information </a:t>
            </a:r>
            <a:r>
              <a:rPr lang="en-US" sz="2400" dirty="0" smtClean="0">
                <a:latin typeface="Helvetica Neue Light"/>
                <a:cs typeface="Helvetica Neue Light"/>
              </a:rPr>
              <a:t>schema</a:t>
            </a:r>
            <a:endParaRPr lang="en-US" sz="2400" dirty="0">
              <a:latin typeface="Helvetica Neue Light"/>
              <a:cs typeface="Helvetica Neue Ligh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Helvetica Neue Light"/>
                <a:cs typeface="Helvetica Neue Light"/>
              </a:rPr>
              <a:t>Manage visibility &amp; read/write permissions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Helvetica Neue Light"/>
                <a:cs typeface="Helvetica Neue Light"/>
              </a:rPr>
              <a:t>Expose API for data changes and event triggers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Helvetica Neue Light"/>
                <a:cs typeface="Helvetica Neue Light"/>
              </a:rPr>
              <a:t>Keep historical version sets (see past data)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 Neue Light"/>
                <a:cs typeface="Helvetica Neue Light"/>
              </a:rPr>
              <a:t>Expose </a:t>
            </a:r>
            <a:r>
              <a:rPr lang="en-US" sz="2400" dirty="0">
                <a:latin typeface="Helvetica Neue Light"/>
                <a:cs typeface="Helvetica Neue Light"/>
              </a:rPr>
              <a:t>XML, JSON and </a:t>
            </a:r>
            <a:r>
              <a:rPr lang="en-US" sz="2400" dirty="0" err="1">
                <a:latin typeface="Helvetica Neue Light"/>
                <a:cs typeface="Helvetica Neue Light"/>
              </a:rPr>
              <a:t>GeoJSON</a:t>
            </a:r>
            <a:r>
              <a:rPr lang="en-US" sz="2400" dirty="0">
                <a:latin typeface="Helvetica Neue Light"/>
                <a:cs typeface="Helvetica Neue Light"/>
              </a:rPr>
              <a:t> APIs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Helvetica Neue Light"/>
                <a:cs typeface="Helvetica Neue Light"/>
              </a:rPr>
              <a:t>Plug ins for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Helvetica Neue Light"/>
                <a:cs typeface="Helvetica Neue Light"/>
              </a:rPr>
              <a:t>Advanced Permissions</a:t>
            </a:r>
            <a:endParaRPr lang="en-US" sz="2000" dirty="0">
              <a:latin typeface="Helvetica Neue Light"/>
              <a:cs typeface="Helvetica Neue Ligh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Helvetica Neue Light"/>
                <a:cs typeface="Helvetica Neue Light"/>
              </a:rPr>
              <a:t>Thresholds, Alerts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Helvetica Neue Light"/>
                <a:cs typeface="Helvetica Neue Light"/>
              </a:rPr>
              <a:t>Mobile </a:t>
            </a:r>
            <a:r>
              <a:rPr lang="en-US" sz="2000" dirty="0" smtClean="0">
                <a:latin typeface="Helvetica Neue Light"/>
                <a:cs typeface="Helvetica Neue Light"/>
              </a:rPr>
              <a:t>queries, updates</a:t>
            </a:r>
            <a:r>
              <a:rPr lang="en-US" sz="2000" dirty="0">
                <a:latin typeface="Helvetica Neue Light"/>
                <a:cs typeface="Helvetica Neue Light"/>
              </a:rPr>
              <a:t>, staff reminders</a:t>
            </a:r>
          </a:p>
        </p:txBody>
      </p:sp>
    </p:spTree>
    <p:extLst>
      <p:ext uri="{BB962C8B-B14F-4D97-AF65-F5344CB8AC3E}">
        <p14:creationId xmlns:p14="http://schemas.microsoft.com/office/powerpoint/2010/main" val="203691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8596E-7 -3.75174E-6 L -0.35173 -0.3374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5" y="-1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073E-6 -1.94535E-7 L -0.32831 -0.1841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5" y="-9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7141E-6 4.03289E-6 L -0.35411 -0.0553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4" y="-27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648E-6 L -0.35394 0.0544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7" y="2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2973E-6 2.53648E-6 L -0.34039 0.19435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20" y="97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7141E-6 2.53648E-6 L -0.35377 0.324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7" y="16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9144000" cy="62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2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9000"/>
          </a:blip>
          <a:srcRect l="64761" t="32329" r="23521"/>
          <a:stretch/>
        </p:blipFill>
        <p:spPr>
          <a:xfrm>
            <a:off x="7415834" y="0"/>
            <a:ext cx="17281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09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Helvetica Neue Light"/>
                <a:cs typeface="Helvetica Neue Light"/>
              </a:rPr>
              <a:t>Next Steps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450" y="1210148"/>
            <a:ext cx="8351350" cy="49160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Helvetica Neue Light"/>
                <a:cs typeface="Helvetica Neue Light"/>
              </a:rPr>
              <a:t>RHEA (Suggestions)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DHIS2 Integration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Evaluate further use cases and needs of MOH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Further capacity building in hosting ops &amp; </a:t>
            </a:r>
            <a:r>
              <a:rPr lang="en-US" dirty="0" err="1" smtClean="0">
                <a:latin typeface="Helvetica Neue Light"/>
                <a:cs typeface="Helvetica Neue Light"/>
              </a:rPr>
              <a:t>dev</a:t>
            </a:r>
            <a:r>
              <a:rPr lang="en-US" dirty="0" smtClean="0">
                <a:latin typeface="Helvetica Neue Light"/>
                <a:cs typeface="Helvetica Neue Light"/>
              </a:rPr>
              <a:t> on API</a:t>
            </a:r>
          </a:p>
          <a:p>
            <a:pPr marL="0" indent="0">
              <a:buNone/>
            </a:pPr>
            <a:endParaRPr lang="en-US" dirty="0" smtClean="0">
              <a:latin typeface="Helvetica Neue Light"/>
              <a:cs typeface="Helvetica Neue Light"/>
            </a:endParaRPr>
          </a:p>
          <a:p>
            <a:pPr marL="0" indent="0">
              <a:buNone/>
            </a:pPr>
            <a:r>
              <a:rPr lang="en-US" dirty="0" smtClean="0">
                <a:latin typeface="Helvetica Neue Light"/>
                <a:cs typeface="Helvetica Neue Light"/>
              </a:rPr>
              <a:t>FRED (</a:t>
            </a:r>
            <a:r>
              <a:rPr lang="en-US" dirty="0" err="1" smtClean="0">
                <a:latin typeface="Helvetica Neue Light"/>
                <a:cs typeface="Helvetica Neue Light"/>
              </a:rPr>
              <a:t>tbd</a:t>
            </a:r>
            <a:r>
              <a:rPr lang="en-US" dirty="0" smtClean="0">
                <a:latin typeface="Helvetica Neue Light"/>
                <a:cs typeface="Helvetica Neue Light"/>
              </a:rPr>
              <a:t>)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Re-incorporate resource management aspects?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Continue to incorporate API ideas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Discuss applied use with other countries (</a:t>
            </a:r>
            <a:r>
              <a:rPr lang="en-US" dirty="0" err="1" smtClean="0">
                <a:latin typeface="Helvetica Neue Light"/>
                <a:cs typeface="Helvetica Neue Light"/>
              </a:rPr>
              <a:t>eg</a:t>
            </a:r>
            <a:r>
              <a:rPr lang="en-US" dirty="0" smtClean="0">
                <a:latin typeface="Helvetica Neue Light"/>
                <a:cs typeface="Helvetica Neue Light"/>
              </a:rPr>
              <a:t> </a:t>
            </a:r>
            <a:r>
              <a:rPr lang="en-US" dirty="0" err="1" smtClean="0">
                <a:latin typeface="Helvetica Neue Light"/>
                <a:cs typeface="Helvetica Neue Light"/>
              </a:rPr>
              <a:t>Tz</a:t>
            </a:r>
            <a:r>
              <a:rPr lang="en-US" dirty="0" smtClean="0">
                <a:latin typeface="Helvetica Neue Light"/>
                <a:cs typeface="Helvetica Neue Light"/>
              </a:rPr>
              <a:t>)</a:t>
            </a:r>
          </a:p>
          <a:p>
            <a:endParaRPr lang="en-US" dirty="0" smtClean="0">
              <a:latin typeface="Helvetica Neue Light"/>
              <a:cs typeface="Helvetica Neue Light"/>
            </a:endParaRPr>
          </a:p>
          <a:p>
            <a:pPr marL="0" indent="0">
              <a:buNone/>
            </a:pPr>
            <a:r>
              <a:rPr lang="en-US" dirty="0" smtClean="0">
                <a:latin typeface="Helvetica Neue Light"/>
                <a:cs typeface="Helvetica Neue Light"/>
              </a:rPr>
              <a:t>General: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Continue to evolve </a:t>
            </a:r>
            <a:r>
              <a:rPr lang="en-US" dirty="0">
                <a:latin typeface="Helvetica Neue Light"/>
                <a:cs typeface="Helvetica Neue Light"/>
              </a:rPr>
              <a:t>from other applied </a:t>
            </a:r>
            <a:r>
              <a:rPr lang="en-US" dirty="0" smtClean="0">
                <a:latin typeface="Helvetica Neue Light"/>
                <a:cs typeface="Helvetica Neue Light"/>
              </a:rPr>
              <a:t>use worldwide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Continue to work on plug in designs</a:t>
            </a:r>
          </a:p>
          <a:p>
            <a:endParaRPr lang="en-US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60381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214</Words>
  <Application>Microsoft Macintosh PowerPoint</Application>
  <PresentationFormat>On-screen Show (4:3)</PresentationFormat>
  <Paragraphs>63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FR: Facility Registry</vt:lpstr>
      <vt:lpstr>PowerPoint Presentation</vt:lpstr>
      <vt:lpstr>PowerPoint Presentation</vt:lpstr>
      <vt:lpstr>Next Steps</vt:lpstr>
    </vt:vector>
  </TitlesOfParts>
  <Company>Jembi Health Systems NPC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RHEA HIE</dc:title>
  <dc:creator>Carl Fourie</dc:creator>
  <cp:lastModifiedBy>Eduardo Jezierski</cp:lastModifiedBy>
  <cp:revision>19</cp:revision>
  <dcterms:created xsi:type="dcterms:W3CDTF">2012-09-23T09:19:59Z</dcterms:created>
  <dcterms:modified xsi:type="dcterms:W3CDTF">2012-09-24T09:06:49Z</dcterms:modified>
</cp:coreProperties>
</file>