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55" autoAdjust="0"/>
  </p:normalViewPr>
  <p:slideViewPr>
    <p:cSldViewPr snapToGrid="0" snapToObjects="1">
      <p:cViewPr varScale="1">
        <p:scale>
          <a:sx n="102" d="100"/>
          <a:sy n="102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4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0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9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2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01E6-16CF-144D-B024-8509D31BC588}" type="datetimeFigureOut">
              <a:rPr lang="en-US" smtClean="0"/>
              <a:t>9/23/12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CC2B-33CD-5040-9C60-8EDAF840A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 overview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2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Registry (CR)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21" y="1600200"/>
            <a:ext cx="869093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Business function</a:t>
            </a:r>
            <a:r>
              <a:rPr lang="en-US" dirty="0" smtClean="0"/>
              <a:t>: the CR identifies the same patient across different health settings so that clinical data from separate sources can be integrated to provide a comprehensive portrait of care.</a:t>
            </a:r>
          </a:p>
          <a:p>
            <a:r>
              <a:rPr lang="en-US" dirty="0" smtClean="0"/>
              <a:t>The technology is built on </a:t>
            </a:r>
            <a:r>
              <a:rPr lang="en-US" dirty="0" err="1" smtClean="0"/>
              <a:t>OpenEMPI</a:t>
            </a:r>
            <a:r>
              <a:rPr lang="en-US" dirty="0" smtClean="0"/>
              <a:t>, the Open </a:t>
            </a:r>
            <a:r>
              <a:rPr lang="en-US" dirty="0" smtClean="0"/>
              <a:t>Source Enterprise Master Patient </a:t>
            </a:r>
            <a:r>
              <a:rPr lang="en-US" dirty="0" smtClean="0"/>
              <a:t>Index, which uses Java, </a:t>
            </a:r>
            <a:r>
              <a:rPr lang="en-US" dirty="0" err="1" smtClean="0"/>
              <a:t>Postgres</a:t>
            </a:r>
            <a:r>
              <a:rPr lang="en-US" dirty="0" smtClean="0"/>
              <a:t>, IHE PIX/</a:t>
            </a:r>
            <a:r>
              <a:rPr lang="en-US" dirty="0"/>
              <a:t>PDQ standards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(http://</a:t>
            </a:r>
            <a:r>
              <a:rPr lang="en-US" sz="2800" dirty="0" err="1" smtClean="0"/>
              <a:t>openempi.kenai.com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dirty="0" smtClean="0"/>
              <a:t>Technical Team: Includes leadership by SYSNET </a:t>
            </a:r>
            <a:r>
              <a:rPr lang="en-US" dirty="0" smtClean="0"/>
              <a:t>International, Regenstrief Institute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do? |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Stores </a:t>
            </a:r>
            <a:r>
              <a:rPr lang="en-US" dirty="0" smtClean="0"/>
              <a:t>and </a:t>
            </a:r>
            <a:r>
              <a:rPr lang="en-US" dirty="0" smtClean="0"/>
              <a:t>retrieves </a:t>
            </a:r>
            <a:r>
              <a:rPr lang="en-US" dirty="0" smtClean="0"/>
              <a:t>de-duplicated patient demographic data</a:t>
            </a:r>
          </a:p>
          <a:p>
            <a:r>
              <a:rPr lang="en-US" dirty="0" smtClean="0"/>
              <a:t>Uses sophisticated </a:t>
            </a:r>
            <a:r>
              <a:rPr lang="en-US" dirty="0" smtClean="0"/>
              <a:t>methods </a:t>
            </a:r>
            <a:r>
              <a:rPr lang="en-US" dirty="0" smtClean="0"/>
              <a:t>to identify duplicate records</a:t>
            </a:r>
          </a:p>
          <a:p>
            <a:r>
              <a:rPr lang="en-US" dirty="0" err="1" smtClean="0"/>
              <a:t>OpenEMPI</a:t>
            </a:r>
            <a:r>
              <a:rPr lang="en-US" dirty="0" smtClean="0"/>
              <a:t> was designed </a:t>
            </a:r>
            <a:r>
              <a:rPr lang="en-US" dirty="0" smtClean="0"/>
              <a:t>using </a:t>
            </a:r>
            <a:r>
              <a:rPr lang="en-US" dirty="0" smtClean="0"/>
              <a:t>an extensible, Service Oriented Architecture </a:t>
            </a:r>
            <a:r>
              <a:rPr lang="en-US" dirty="0" smtClean="0"/>
              <a:t>approach.</a:t>
            </a:r>
            <a:endParaRPr lang="en-US" dirty="0" smtClean="0"/>
          </a:p>
          <a:p>
            <a:r>
              <a:rPr lang="en-US" dirty="0" smtClean="0"/>
              <a:t>Interfaces include:</a:t>
            </a:r>
            <a:endParaRPr lang="en-US" dirty="0" smtClean="0"/>
          </a:p>
          <a:p>
            <a:pPr lvl="1"/>
            <a:r>
              <a:rPr lang="en-US" dirty="0" smtClean="0"/>
              <a:t>IHE PIX/PDQ Interface</a:t>
            </a:r>
          </a:p>
          <a:p>
            <a:pPr lvl="1"/>
            <a:r>
              <a:rPr lang="en-US" dirty="0" smtClean="0"/>
              <a:t>REST-based Web service interface</a:t>
            </a:r>
          </a:p>
          <a:p>
            <a:pPr lvl="1"/>
            <a:r>
              <a:rPr lang="en-US" dirty="0" smtClean="0"/>
              <a:t>Java &amp; EJB APIs</a:t>
            </a:r>
          </a:p>
        </p:txBody>
      </p:sp>
    </p:spTree>
    <p:extLst>
      <p:ext uri="{BB962C8B-B14F-4D97-AF65-F5344CB8AC3E}">
        <p14:creationId xmlns:p14="http://schemas.microsoft.com/office/powerpoint/2010/main" val="106746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31669" y="1682340"/>
            <a:ext cx="8355131" cy="3741882"/>
            <a:chOff x="331669" y="1682340"/>
            <a:chExt cx="8355131" cy="3741882"/>
          </a:xfrm>
        </p:grpSpPr>
        <p:grpSp>
          <p:nvGrpSpPr>
            <p:cNvPr id="7" name="Group 6"/>
            <p:cNvGrpSpPr/>
            <p:nvPr/>
          </p:nvGrpSpPr>
          <p:grpSpPr>
            <a:xfrm>
              <a:off x="331669" y="1682340"/>
              <a:ext cx="8355131" cy="3741882"/>
              <a:chOff x="331669" y="1682340"/>
              <a:chExt cx="8355131" cy="3741882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31669" y="1682340"/>
                <a:ext cx="5384364" cy="3741882"/>
                <a:chOff x="3509713" y="1086996"/>
                <a:chExt cx="4824059" cy="3352496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7886"/>
                <a:stretch/>
              </p:blipFill>
              <p:spPr bwMode="auto">
                <a:xfrm>
                  <a:off x="3509713" y="1086996"/>
                  <a:ext cx="1894285" cy="335249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7625" dist="74041" dir="2700000" algn="tl" rotWithShape="0">
                    <a:schemeClr val="bg1">
                      <a:lumMod val="65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6513" r="39204"/>
                <a:stretch/>
              </p:blipFill>
              <p:spPr bwMode="auto">
                <a:xfrm>
                  <a:off x="5397116" y="1086996"/>
                  <a:ext cx="2936656" cy="335249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7625" dist="74041" dir="2700000" algn="tl" rotWithShape="0">
                    <a:schemeClr val="bg1">
                      <a:lumMod val="65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864" r="3787"/>
              <a:stretch/>
            </p:blipFill>
            <p:spPr bwMode="auto">
              <a:xfrm>
                <a:off x="5689577" y="1682340"/>
                <a:ext cx="2997223" cy="37418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7625" dist="74041" dir="2700000" algn="tl" rotWithShape="0">
                  <a:schemeClr val="bg1">
                    <a:lumMod val="65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 descr="Screen Shot 2012-09-23 at 6.22.49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95" y="4384291"/>
              <a:ext cx="3150633" cy="3993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482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Next Steps | Future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Scalability</a:t>
            </a:r>
            <a:r>
              <a:rPr lang="en-US" dirty="0" smtClean="0"/>
              <a:t>: Ensuring the system response exceeds expectations as it scales to 9 </a:t>
            </a:r>
            <a:r>
              <a:rPr lang="en-US" dirty="0" smtClean="0"/>
              <a:t>million </a:t>
            </a:r>
            <a:r>
              <a:rPr lang="en-US" dirty="0" smtClean="0"/>
              <a:t>people</a:t>
            </a:r>
            <a:endParaRPr lang="en-US" dirty="0" smtClean="0"/>
          </a:p>
          <a:p>
            <a:r>
              <a:rPr lang="en-US" u="sng" dirty="0" smtClean="0"/>
              <a:t>Customization</a:t>
            </a:r>
            <a:r>
              <a:rPr lang="en-US" dirty="0" smtClean="0"/>
              <a:t>: Supporting tailored data elements </a:t>
            </a:r>
            <a:r>
              <a:rPr lang="en-US" dirty="0" smtClean="0"/>
              <a:t>across varying clinical environments</a:t>
            </a:r>
            <a:endParaRPr lang="en-US" dirty="0" smtClean="0"/>
          </a:p>
          <a:p>
            <a:r>
              <a:rPr lang="en-US" u="sng" dirty="0" smtClean="0"/>
              <a:t>Match Intelligence</a:t>
            </a:r>
            <a:r>
              <a:rPr lang="en-US" dirty="0" smtClean="0"/>
              <a:t>: Augmenting the matching engine with additional algorithms and methods</a:t>
            </a:r>
          </a:p>
          <a:p>
            <a:r>
              <a:rPr lang="en-US" u="sng" dirty="0" smtClean="0"/>
              <a:t>Workflow:</a:t>
            </a:r>
            <a:r>
              <a:rPr lang="en-US" dirty="0" smtClean="0"/>
              <a:t> Enhancing end-user workflows for algorithm tuning and match-management.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181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Component overview template</vt:lpstr>
      <vt:lpstr>Client Registry (CR)</vt:lpstr>
      <vt:lpstr>What does it do? | Services</vt:lpstr>
      <vt:lpstr>What does it look like</vt:lpstr>
      <vt:lpstr>Possible Next Steps | Future features</vt:lpstr>
    </vt:vector>
  </TitlesOfParts>
  <Company>Jembi Health Systems NPC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RHEA HIE</dc:title>
  <dc:creator>Carl Fourie</dc:creator>
  <cp:lastModifiedBy>Shaun Grannis</cp:lastModifiedBy>
  <cp:revision>8</cp:revision>
  <dcterms:created xsi:type="dcterms:W3CDTF">2012-09-23T09:19:59Z</dcterms:created>
  <dcterms:modified xsi:type="dcterms:W3CDTF">2012-09-23T22:25:24Z</dcterms:modified>
</cp:coreProperties>
</file>