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7" r:id="rId4"/>
    <p:sldId id="264" r:id="rId5"/>
    <p:sldId id="258" r:id="rId6"/>
    <p:sldId id="259" r:id="rId7"/>
    <p:sldId id="260" r:id="rId8"/>
    <p:sldId id="261" r:id="rId9"/>
    <p:sldId id="263" r:id="rId10"/>
    <p:sldId id="26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DCC39-3072-45D9-85AE-68E90B861419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49221-3EB0-4363-9B38-4D9EB75E202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9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7B83-F685-4303-A507-992F27DCC034}" type="datetime1">
              <a:rPr lang="en-CA" smtClean="0"/>
              <a:t>10/09/2012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43FE-4E5D-445F-A5CC-67DBF8275E51}" type="datetime1">
              <a:rPr lang="en-CA" smtClean="0"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9FDB-09A4-4E4A-8CB1-C587B9C5362C}" type="datetime1">
              <a:rPr lang="en-CA" smtClean="0"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0A02-B7F7-468D-A7B3-C43E2A68D177}" type="datetime1">
              <a:rPr lang="en-CA" smtClean="0"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D6EF-EA08-44AF-8A37-A04A32169324}" type="datetime1">
              <a:rPr lang="en-CA" smtClean="0"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B4-6291-417A-9B93-9DCCF8EE722A}" type="datetime1">
              <a:rPr lang="en-CA" smtClean="0"/>
              <a:t>10/09/2012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7FE0-5B28-4EFE-B291-4B4AF52ADB73}" type="datetime1">
              <a:rPr lang="en-CA" smtClean="0"/>
              <a:t>10/09/2012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1721-E573-4FC6-9FB2-AF66AE17AB8C}" type="datetime1">
              <a:rPr lang="en-CA" smtClean="0"/>
              <a:t>10/09/2012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4050-3716-4DEC-A143-CA3C9D3C2D5A}" type="datetime1">
              <a:rPr lang="en-CA" smtClean="0"/>
              <a:t>10/09/2012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343D-A11C-468D-8B3C-44FFF459836D}" type="datetime1">
              <a:rPr lang="en-CA" smtClean="0"/>
              <a:t>10/09/2012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E013-4F8B-44D9-BC26-08FCEBC25D92}" type="datetime1">
              <a:rPr lang="en-CA" smtClean="0"/>
              <a:t>10/09/2012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F9CA-69D9-4733-ABC1-618FFF7D33C8}" type="datetime1">
              <a:rPr lang="en-CA" smtClean="0"/>
              <a:t>10/09/2012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747304" cy="129322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q"/>
        <a:defRPr sz="2800" kern="1200">
          <a:solidFill>
            <a:schemeClr val="tx2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2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2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OpenHIM</a:t>
            </a:r>
            <a:r>
              <a:rPr lang="en-CA" dirty="0" smtClean="0"/>
              <a:t> Risk Assessment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 quantification of the risk profile of the RHEA interoperability layer.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Presently, the highest perceived </a:t>
            </a:r>
            <a:r>
              <a:rPr lang="en-CA" i="1" dirty="0" smtClean="0"/>
              <a:t>average</a:t>
            </a:r>
            <a:r>
              <a:rPr lang="en-CA" dirty="0" smtClean="0"/>
              <a:t> risk lies in the requirements gathering processes (G1) and in the maintainability of the operating environment (G6) and the extensibility of the system once operational (G7)</a:t>
            </a:r>
          </a:p>
          <a:p>
            <a:r>
              <a:rPr lang="en-CA" dirty="0" smtClean="0"/>
              <a:t>The lowest perceived </a:t>
            </a:r>
            <a:r>
              <a:rPr lang="en-CA" i="1" dirty="0" smtClean="0"/>
              <a:t>average</a:t>
            </a:r>
            <a:r>
              <a:rPr lang="en-CA" dirty="0" smtClean="0"/>
              <a:t> risk lies in the software design documents and processes (G2) and the maintainability of the system architecture (G5)</a:t>
            </a:r>
          </a:p>
          <a:p>
            <a:r>
              <a:rPr lang="en-CA" dirty="0" smtClean="0"/>
              <a:t>The highest (</a:t>
            </a:r>
            <a:r>
              <a:rPr lang="en-CA" i="1" dirty="0" smtClean="0"/>
              <a:t>maximum</a:t>
            </a:r>
            <a:r>
              <a:rPr lang="en-CA" dirty="0" smtClean="0"/>
              <a:t>) perceived risk lies with the scalability of the system and its functionality &amp; stability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Specific issues of concern include:</a:t>
            </a:r>
          </a:p>
          <a:p>
            <a:pPr lvl="1"/>
            <a:r>
              <a:rPr lang="en-CA" dirty="0" smtClean="0"/>
              <a:t>Inability of the system to rollback to a stable state in the event of a component or system failure</a:t>
            </a:r>
          </a:p>
          <a:p>
            <a:pPr lvl="1"/>
            <a:r>
              <a:rPr lang="en-CA" dirty="0" smtClean="0"/>
              <a:t>The current lack of a reference implementation</a:t>
            </a:r>
          </a:p>
          <a:p>
            <a:pPr lvl="1"/>
            <a:r>
              <a:rPr lang="en-CA" dirty="0" smtClean="0"/>
              <a:t>Ambiguity regarding use cases, alignment of system requirements to business requirements and governance (sign-off) processes; ambiguity regarding subsequent implementation phases and product roadmap</a:t>
            </a:r>
          </a:p>
          <a:p>
            <a:pPr lvl="1"/>
            <a:r>
              <a:rPr lang="en-CA" dirty="0" smtClean="0"/>
              <a:t>Immaturity of software testing processes, system operating procedures and performance monitoring capabilities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Overall – comparing the April and August results – the average perceived risk was </a:t>
            </a:r>
            <a:r>
              <a:rPr lang="en-CA" i="1" dirty="0" smtClean="0"/>
              <a:t>reduced or stayed the same</a:t>
            </a:r>
            <a:r>
              <a:rPr lang="en-CA" dirty="0" smtClean="0"/>
              <a:t> for 5 of the 7 assessed Goals</a:t>
            </a:r>
          </a:p>
          <a:p>
            <a:r>
              <a:rPr lang="en-CA" dirty="0" smtClean="0"/>
              <a:t>Comparing April to August, the average perceived risk </a:t>
            </a:r>
            <a:r>
              <a:rPr lang="en-CA" i="1" dirty="0" smtClean="0"/>
              <a:t>increased</a:t>
            </a:r>
            <a:r>
              <a:rPr lang="en-CA" dirty="0" smtClean="0"/>
              <a:t> regarding requirements gathering processes &amp; artefacts (G1) and regarding the extensibility of the system once operational (G7); the maximum perceived risk of G1 increased slightly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Perceived risks were reduced on 6 of the 52 assessed metrics; perceived risks increased on 5 assessed metrics</a:t>
            </a:r>
          </a:p>
          <a:p>
            <a:r>
              <a:rPr lang="en-CA" dirty="0" smtClean="0"/>
              <a:t> 4 assessed metrics improved “out of the red zone”</a:t>
            </a:r>
          </a:p>
          <a:p>
            <a:r>
              <a:rPr lang="en-CA" dirty="0" smtClean="0"/>
              <a:t>For 3 metrics, the perceived risk entered “into the red zone”</a:t>
            </a:r>
          </a:p>
          <a:p>
            <a:pPr lvl="1"/>
            <a:r>
              <a:rPr lang="en-CA" dirty="0" smtClean="0"/>
              <a:t>Formally documenting business/clinical requirements</a:t>
            </a:r>
          </a:p>
          <a:p>
            <a:pPr lvl="1"/>
            <a:r>
              <a:rPr lang="en-CA" dirty="0" smtClean="0"/>
              <a:t>Governance (sign-off) of functional requirements</a:t>
            </a:r>
          </a:p>
          <a:p>
            <a:pPr lvl="1"/>
            <a:r>
              <a:rPr lang="en-CA" dirty="0" smtClean="0"/>
              <a:t>Availability of a reference / test system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Risk Mitigation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Clearly define the present use cases (1.1.1)</a:t>
            </a:r>
          </a:p>
          <a:p>
            <a:r>
              <a:rPr lang="en-CA" dirty="0" smtClean="0"/>
              <a:t>Develop plans and processes to support change management in end-user workflows (1.1.3)</a:t>
            </a:r>
          </a:p>
          <a:p>
            <a:r>
              <a:rPr lang="en-CA" dirty="0" smtClean="0"/>
              <a:t>Employ rigorous documentation methods to describe business/clinical and system functional requirements (1.1.4, 1.2.2)</a:t>
            </a:r>
          </a:p>
          <a:p>
            <a:r>
              <a:rPr lang="en-CA" dirty="0" smtClean="0"/>
              <a:t>Relate functional to business/clinical requirements and definitively establish the degree of system “coverage” (1.3.1, 1.3.2)</a:t>
            </a:r>
          </a:p>
          <a:p>
            <a:r>
              <a:rPr lang="en-CA" dirty="0" smtClean="0"/>
              <a:t>Adopt a formal governance/sign-off process for system functional requirements (1.3.3)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Risk Mitigation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Log and analyse software test results (3.1.5, 3.1.6)</a:t>
            </a:r>
          </a:p>
          <a:p>
            <a:r>
              <a:rPr lang="en-CA" dirty="0" smtClean="0"/>
              <a:t>Establish a reference implementation of the system production environment; make this environment available for testing (3.2.1, 4.5.3)</a:t>
            </a:r>
          </a:p>
          <a:p>
            <a:r>
              <a:rPr lang="en-CA" dirty="0" smtClean="0"/>
              <a:t>Develop orchestration capabilities in the software system; enable rollback to a stable state in the event of component or system failures (4.1.4, 4.4.1)</a:t>
            </a:r>
          </a:p>
          <a:p>
            <a:r>
              <a:rPr lang="en-CA" dirty="0" smtClean="0"/>
              <a:t>Develop performance monitoring “hooks” in the software system; support 3</a:t>
            </a:r>
            <a:r>
              <a:rPr lang="en-CA" baseline="30000" dirty="0" smtClean="0"/>
              <a:t>rd</a:t>
            </a:r>
            <a:r>
              <a:rPr lang="en-CA" dirty="0" smtClean="0"/>
              <a:t> party monitoring products (4.3.1, 4.3.2, 6.1.5)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Risk Mitigation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Cultivate redundancy in the software developer team; create a way to preserve “corporate memory” regarding software design and development practices (5.1.4)</a:t>
            </a:r>
          </a:p>
          <a:p>
            <a:r>
              <a:rPr lang="en-CA" dirty="0" smtClean="0"/>
              <a:t>Develop standard operating procedures for the system including setup, maintenance and code promotion procedures (6.1.3, 6.1.5)</a:t>
            </a:r>
          </a:p>
          <a:p>
            <a:r>
              <a:rPr lang="en-CA" dirty="0" smtClean="0"/>
              <a:t>Develop and sign-off a road map for subsequent phases of the RHEA project; align the software system’s product plan to this road map (7.1.1, 7.1.3)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Methods</a:t>
            </a:r>
          </a:p>
          <a:p>
            <a:r>
              <a:rPr lang="en-CA" dirty="0" smtClean="0"/>
              <a:t>Results</a:t>
            </a:r>
          </a:p>
          <a:p>
            <a:pPr lvl="1"/>
            <a:r>
              <a:rPr lang="en-CA" dirty="0" smtClean="0"/>
              <a:t>Present assessment</a:t>
            </a:r>
          </a:p>
          <a:p>
            <a:pPr lvl="1"/>
            <a:r>
              <a:rPr lang="en-CA" dirty="0" smtClean="0"/>
              <a:t>Comparative results between April and August</a:t>
            </a:r>
          </a:p>
          <a:p>
            <a:r>
              <a:rPr lang="en-CA" dirty="0" smtClean="0"/>
              <a:t>Discussion</a:t>
            </a:r>
          </a:p>
          <a:p>
            <a:pPr lvl="1"/>
            <a:r>
              <a:rPr lang="en-CA" dirty="0" smtClean="0"/>
              <a:t>Perceived average risks</a:t>
            </a:r>
          </a:p>
          <a:p>
            <a:pPr lvl="1"/>
            <a:r>
              <a:rPr lang="en-CA" dirty="0" smtClean="0"/>
              <a:t>Issues of concern</a:t>
            </a:r>
          </a:p>
          <a:p>
            <a:pPr lvl="1"/>
            <a:r>
              <a:rPr lang="en-CA" dirty="0" smtClean="0"/>
              <a:t>Evolving risk profile (April to August)</a:t>
            </a:r>
          </a:p>
          <a:p>
            <a:r>
              <a:rPr lang="en-CA" dirty="0" smtClean="0"/>
              <a:t>Risk Mitigation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present risk assessment has been conducted using a standards-based approach based on ISO 31000, AS/NZ 4360 and NASA’s GQM methodology</a:t>
            </a:r>
          </a:p>
          <a:p>
            <a:r>
              <a:rPr lang="en-CA" dirty="0" smtClean="0"/>
              <a:t>An Excel-based survey instrument was constructed</a:t>
            </a:r>
          </a:p>
          <a:p>
            <a:pPr lvl="1"/>
            <a:r>
              <a:rPr lang="en-CA" dirty="0" smtClean="0"/>
              <a:t>7 Goals were assessed; for each Goal, Questions and Metrics were developed to support quantification</a:t>
            </a:r>
          </a:p>
          <a:p>
            <a:pPr lvl="1"/>
            <a:r>
              <a:rPr lang="en-CA" dirty="0" smtClean="0"/>
              <a:t>For each metric, measures of risk likelihood and risk impact were captured using a 5-point </a:t>
            </a:r>
            <a:r>
              <a:rPr lang="en-CA" dirty="0" err="1" smtClean="0"/>
              <a:t>Likert</a:t>
            </a:r>
            <a:r>
              <a:rPr lang="en-CA" dirty="0" smtClean="0"/>
              <a:t> scale</a:t>
            </a:r>
          </a:p>
          <a:p>
            <a:pPr lvl="2"/>
            <a:r>
              <a:rPr lang="en-CA" dirty="0" smtClean="0"/>
              <a:t>Likelihood (1-5): Best Case | Good | Medium | Poor | Worst Case</a:t>
            </a:r>
          </a:p>
          <a:p>
            <a:pPr lvl="2"/>
            <a:r>
              <a:rPr lang="en-CA" dirty="0" smtClean="0"/>
              <a:t>Impact (1-5): Insignificant | Minor | Moderate | Major | </a:t>
            </a:r>
            <a:r>
              <a:rPr lang="en-CA" dirty="0" err="1" smtClean="0"/>
              <a:t>Catestrophic</a:t>
            </a:r>
            <a:endParaRPr lang="en-CA" dirty="0" smtClean="0"/>
          </a:p>
          <a:p>
            <a:pPr lvl="2"/>
            <a:r>
              <a:rPr lang="en-CA" dirty="0" smtClean="0"/>
              <a:t>Unknown values for likelihood or impact treated conservatively (5)</a:t>
            </a:r>
          </a:p>
          <a:p>
            <a:pPr lvl="2"/>
            <a:r>
              <a:rPr lang="en-CA" dirty="0" smtClean="0"/>
              <a:t>Risk = Likelihood * Impact: </a:t>
            </a:r>
            <a:r>
              <a:rPr lang="en-CA" dirty="0" smtClean="0">
                <a:solidFill>
                  <a:srgbClr val="FF0000"/>
                </a:solidFill>
              </a:rPr>
              <a:t>Red</a:t>
            </a:r>
            <a:r>
              <a:rPr lang="en-CA" dirty="0" smtClean="0"/>
              <a:t> (12-25) |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Amber</a:t>
            </a:r>
            <a:r>
              <a:rPr lang="en-CA" dirty="0" smtClean="0"/>
              <a:t> (5-11) | </a:t>
            </a:r>
            <a:r>
              <a:rPr lang="en-CA" dirty="0" smtClean="0">
                <a:solidFill>
                  <a:srgbClr val="00B050"/>
                </a:solidFill>
              </a:rPr>
              <a:t>Green</a:t>
            </a:r>
            <a:r>
              <a:rPr lang="en-CA" dirty="0" smtClean="0"/>
              <a:t> (1-4)</a:t>
            </a:r>
          </a:p>
          <a:p>
            <a:r>
              <a:rPr lang="en-CA" dirty="0" smtClean="0"/>
              <a:t>The survey instrument was completed by </a:t>
            </a:r>
            <a:r>
              <a:rPr lang="en-CA" dirty="0" err="1" smtClean="0"/>
              <a:t>OpenHIM</a:t>
            </a:r>
            <a:r>
              <a:rPr lang="en-CA" dirty="0" smtClean="0"/>
              <a:t> technical staff on April 8, 2012 and August 24, 2012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Summary Results (2012-08-24)</a:t>
            </a:r>
          </a:p>
          <a:p>
            <a:r>
              <a:rPr lang="en-CA" dirty="0" smtClean="0"/>
              <a:t>Result Details (2012-08-24)</a:t>
            </a:r>
          </a:p>
          <a:p>
            <a:r>
              <a:rPr lang="en-CA" dirty="0" smtClean="0"/>
              <a:t>Comparative Summary Results</a:t>
            </a:r>
          </a:p>
          <a:p>
            <a:r>
              <a:rPr lang="en-CA" dirty="0" smtClean="0"/>
              <a:t>Comparative Details (Risk Reduced)</a:t>
            </a:r>
          </a:p>
          <a:p>
            <a:r>
              <a:rPr lang="en-CA" dirty="0" smtClean="0"/>
              <a:t>Comparative Details (Risk Increased)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Results (2012-08-24)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" y="1592263"/>
            <a:ext cx="79724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30843" y="5249254"/>
            <a:ext cx="4013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 smtClean="0">
                <a:solidFill>
                  <a:schemeClr val="tx2"/>
                </a:solidFill>
              </a:rPr>
              <a:t>Average &amp; maximum risk, by Goal 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 Details (2012-08-24)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151546" y="6229290"/>
            <a:ext cx="7237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 smtClean="0">
                <a:solidFill>
                  <a:schemeClr val="tx2"/>
                </a:solidFill>
              </a:rPr>
              <a:t>Metrics, filtered to show “RED” risks only; sorted by descending risk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55922"/>
            <a:ext cx="7177625" cy="499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Comparative Summary Results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51884" y="6019800"/>
            <a:ext cx="7324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 smtClean="0">
                <a:solidFill>
                  <a:schemeClr val="tx2"/>
                </a:solidFill>
              </a:rPr>
              <a:t>Average &amp; maximum risk by Goal by Date – most recent shown first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942" y="1275182"/>
            <a:ext cx="7335858" cy="474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Comparative Details (Risk Reduced)</a:t>
            </a:r>
            <a:endParaRPr lang="en-CA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14620"/>
            <a:ext cx="8306986" cy="5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54700"/>
            <a:ext cx="8306986" cy="5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094780"/>
            <a:ext cx="8306986" cy="8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014329"/>
            <a:ext cx="8306986" cy="5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654409"/>
            <a:ext cx="8306986" cy="5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5294489"/>
            <a:ext cx="8306986" cy="5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1566730"/>
            <a:ext cx="8306986" cy="18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094717" y="5943600"/>
            <a:ext cx="566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 smtClean="0">
                <a:solidFill>
                  <a:schemeClr val="tx2"/>
                </a:solidFill>
              </a:rPr>
              <a:t>Comparative metric scores – most recent shown first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Comparative Details (Risk Increased)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38060"/>
            <a:ext cx="8306986" cy="36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01215"/>
            <a:ext cx="8306986" cy="5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973971"/>
            <a:ext cx="8306986" cy="36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437126"/>
            <a:ext cx="8306986" cy="8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389349"/>
            <a:ext cx="8306986" cy="57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1566730"/>
            <a:ext cx="8306986" cy="18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094717" y="5010090"/>
            <a:ext cx="566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 smtClean="0">
                <a:solidFill>
                  <a:schemeClr val="tx2"/>
                </a:solidFill>
              </a:rPr>
              <a:t>Comparative metric scores – most recent shown first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Group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ecGroup PPT template</Template>
  <TotalTime>183</TotalTime>
  <Words>824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ecGroup PPT template</vt:lpstr>
      <vt:lpstr>OpenHIM Risk Assessment</vt:lpstr>
      <vt:lpstr>Overview</vt:lpstr>
      <vt:lpstr>Methods </vt:lpstr>
      <vt:lpstr>Results</vt:lpstr>
      <vt:lpstr>Summary Results (2012-08-24)</vt:lpstr>
      <vt:lpstr>Result Details (2012-08-24)</vt:lpstr>
      <vt:lpstr>Comparative Summary Results</vt:lpstr>
      <vt:lpstr>Comparative Details (Risk Reduced)</vt:lpstr>
      <vt:lpstr>Comparative Details (Risk Increased)</vt:lpstr>
      <vt:lpstr>Discussion</vt:lpstr>
      <vt:lpstr>Discussion</vt:lpstr>
      <vt:lpstr>Discussion</vt:lpstr>
      <vt:lpstr>Discussion</vt:lpstr>
      <vt:lpstr>Risk Mitigation</vt:lpstr>
      <vt:lpstr>Risk Mitigation</vt:lpstr>
      <vt:lpstr>Risk Mitigation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OpenHIM Risk Assessment</dc:title>
  <dc:creator>Derek Ritz</dc:creator>
  <cp:lastModifiedBy>Jamie</cp:lastModifiedBy>
  <cp:revision>20</cp:revision>
  <dcterms:created xsi:type="dcterms:W3CDTF">2012-08-26T20:48:19Z</dcterms:created>
  <dcterms:modified xsi:type="dcterms:W3CDTF">2012-09-10T17:47:23Z</dcterms:modified>
</cp:coreProperties>
</file>