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5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24" autoAdjust="0"/>
  </p:normalViewPr>
  <p:slideViewPr>
    <p:cSldViewPr>
      <p:cViewPr varScale="1">
        <p:scale>
          <a:sx n="75" d="100"/>
          <a:sy n="75" d="100"/>
        </p:scale>
        <p:origin x="-165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062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9A88B-958D-42AE-B282-E0FB5B322306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9E92-B76B-451B-B66B-9B8507C3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9BE76-067E-4C8F-AE1F-AB81C30214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3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9BE76-067E-4C8F-AE1F-AB81C30214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8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9BE76-067E-4C8F-AE1F-AB81C30214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5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9BE76-067E-4C8F-AE1F-AB81C30214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9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75950"/>
            <a:ext cx="1066800" cy="36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Z:\openempi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66572"/>
            <a:ext cx="1066800" cy="38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/>
              <a:t>Client Registry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OpenEMPI</a:t>
            </a:r>
            <a:r>
              <a:rPr lang="en-US" dirty="0" smtClean="0"/>
              <a:t>: Operations Support Training</a:t>
            </a:r>
          </a:p>
          <a:p>
            <a:r>
              <a:rPr lang="en-US" dirty="0" smtClean="0"/>
              <a:t>SYSNET International,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9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Operational Support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the Application Server</a:t>
            </a:r>
          </a:p>
          <a:p>
            <a:r>
              <a:rPr lang="en-US" dirty="0" smtClean="0"/>
              <a:t>Stopping the Application Server</a:t>
            </a:r>
          </a:p>
          <a:p>
            <a:r>
              <a:rPr lang="en-US" dirty="0" smtClean="0"/>
              <a:t>Starting the Database Server</a:t>
            </a:r>
          </a:p>
          <a:p>
            <a:r>
              <a:rPr lang="en-US" dirty="0" smtClean="0"/>
              <a:t>Stopping the Database Server</a:t>
            </a:r>
          </a:p>
          <a:p>
            <a:r>
              <a:rPr lang="en-US" dirty="0"/>
              <a:t>Changing database account passwords</a:t>
            </a:r>
          </a:p>
          <a:p>
            <a:r>
              <a:rPr lang="en-US" dirty="0" smtClean="0"/>
              <a:t>Managing </a:t>
            </a:r>
            <a:r>
              <a:rPr lang="en-US" dirty="0" err="1" smtClean="0"/>
              <a:t>OpenEMPI</a:t>
            </a:r>
            <a:r>
              <a:rPr lang="en-US" dirty="0" smtClean="0"/>
              <a:t> user accounts</a:t>
            </a:r>
          </a:p>
          <a:p>
            <a:r>
              <a:rPr lang="en-US" dirty="0" smtClean="0"/>
              <a:t>Back-up the application software</a:t>
            </a:r>
          </a:p>
          <a:p>
            <a:r>
              <a:rPr lang="en-US" dirty="0" smtClean="0"/>
              <a:t>Back-up the Client Registry data</a:t>
            </a:r>
          </a:p>
          <a:p>
            <a:r>
              <a:rPr lang="en-US" dirty="0" smtClean="0"/>
              <a:t>Viewing log files</a:t>
            </a:r>
          </a:p>
          <a:p>
            <a:r>
              <a:rPr lang="en-US" dirty="0" smtClean="0"/>
              <a:t>Monitor the server 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the Application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JBoss</a:t>
            </a:r>
            <a:r>
              <a:rPr lang="en-US" dirty="0" smtClean="0"/>
              <a:t> Installation Directory</a:t>
            </a:r>
          </a:p>
          <a:p>
            <a:pPr lvl="1"/>
            <a:r>
              <a:rPr lang="en-US" dirty="0" smtClean="0"/>
              <a:t>/home/</a:t>
            </a:r>
            <a:r>
              <a:rPr lang="en-US" dirty="0" err="1" smtClean="0"/>
              <a:t>sysnet</a:t>
            </a:r>
            <a:r>
              <a:rPr lang="en-US" dirty="0" smtClean="0"/>
              <a:t>/servers/jboss-4.2.3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Setting the environment</a:t>
            </a:r>
          </a:p>
          <a:p>
            <a:pPr lvl="1"/>
            <a:r>
              <a:rPr lang="en-US" dirty="0" smtClean="0"/>
              <a:t>$ source </a:t>
            </a:r>
            <a:r>
              <a:rPr lang="en-US" dirty="0"/>
              <a:t>/home/sysnet/openempi/openempi_env.sh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Start the server</a:t>
            </a:r>
          </a:p>
          <a:p>
            <a:pPr lvl="1"/>
            <a:r>
              <a:rPr lang="en-US" dirty="0" smtClean="0"/>
              <a:t>$ cd </a:t>
            </a:r>
            <a:r>
              <a:rPr lang="en-US" dirty="0"/>
              <a:t>/home/</a:t>
            </a:r>
            <a:r>
              <a:rPr lang="en-US" dirty="0" err="1"/>
              <a:t>sysnet</a:t>
            </a:r>
            <a:r>
              <a:rPr lang="en-US" dirty="0"/>
              <a:t>/servers/jboss-4.2.3</a:t>
            </a:r>
            <a:endParaRPr lang="en-US" dirty="0" smtClean="0"/>
          </a:p>
          <a:p>
            <a:pPr lvl="1"/>
            <a:r>
              <a:rPr lang="en-US" dirty="0" smtClean="0"/>
              <a:t>$ bin/run.sh</a:t>
            </a:r>
          </a:p>
        </p:txBody>
      </p:sp>
    </p:spTree>
    <p:extLst>
      <p:ext uri="{BB962C8B-B14F-4D97-AF65-F5344CB8AC3E}">
        <p14:creationId xmlns:p14="http://schemas.microsoft.com/office/powerpoint/2010/main" val="396234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Server’s Memory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configured appropriately but if necessary, adjustments can be made over time</a:t>
            </a:r>
          </a:p>
          <a:p>
            <a:pPr marL="274320" lvl="1" indent="0">
              <a:buNone/>
            </a:pPr>
            <a:r>
              <a:rPr lang="en-US" dirty="0" smtClean="0"/>
              <a:t>In bin/</a:t>
            </a:r>
            <a:r>
              <a:rPr lang="en-US" dirty="0" err="1" smtClean="0"/>
              <a:t>run.conf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000" dirty="0" smtClean="0"/>
              <a:t>JAVA_OPTS</a:t>
            </a:r>
            <a:r>
              <a:rPr lang="en-US" sz="2000" dirty="0"/>
              <a:t>="-Xms128m -Xmx2048m </a:t>
            </a:r>
            <a:r>
              <a:rPr lang="en-US" sz="2000" dirty="0" smtClean="0"/>
              <a:t>-</a:t>
            </a:r>
            <a:r>
              <a:rPr lang="en-US" sz="2000" dirty="0" err="1" smtClean="0"/>
              <a:t>XX:MaxPermSize</a:t>
            </a:r>
            <a:r>
              <a:rPr lang="en-US" sz="2000" dirty="0" smtClean="0"/>
              <a:t>=512m 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Xms</a:t>
            </a:r>
            <a:r>
              <a:rPr lang="en-US" sz="2000" dirty="0" smtClean="0"/>
              <a:t>:	Sets the starting heap size</a:t>
            </a:r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Xmx</a:t>
            </a:r>
            <a:r>
              <a:rPr lang="en-US" sz="2000" dirty="0" smtClean="0"/>
              <a:t>: 	Sets the maximum heap size</a:t>
            </a:r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XX:MaxPermSize</a:t>
            </a:r>
            <a:r>
              <a:rPr lang="en-US" sz="2000" dirty="0" smtClean="0"/>
              <a:t>:	Sets the size of the memory allocated to storing class 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4691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the Application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JBoss</a:t>
            </a:r>
            <a:r>
              <a:rPr lang="en-US" dirty="0" smtClean="0"/>
              <a:t> Installation Directory</a:t>
            </a:r>
          </a:p>
          <a:p>
            <a:pPr lvl="1"/>
            <a:r>
              <a:rPr lang="en-US" dirty="0"/>
              <a:t>/home/</a:t>
            </a:r>
            <a:r>
              <a:rPr lang="en-US" dirty="0" err="1"/>
              <a:t>sysnet</a:t>
            </a:r>
            <a:r>
              <a:rPr lang="en-US" dirty="0"/>
              <a:t>/servers/jboss-4.2.3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Setting the environment</a:t>
            </a:r>
          </a:p>
          <a:p>
            <a:pPr marL="274320" lvl="1" indent="0">
              <a:buNone/>
            </a:pPr>
            <a:r>
              <a:rPr lang="en-US" dirty="0" smtClean="0"/>
              <a:t>$ source </a:t>
            </a:r>
            <a:r>
              <a:rPr lang="en-US" dirty="0"/>
              <a:t>/home/sysnet/openempi/openempi_env.sh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Start the server</a:t>
            </a:r>
          </a:p>
          <a:p>
            <a:pPr marL="274320" lvl="1" indent="0">
              <a:buNone/>
            </a:pPr>
            <a:r>
              <a:rPr lang="en-US" dirty="0" smtClean="0"/>
              <a:t>$ cd </a:t>
            </a:r>
            <a:r>
              <a:rPr lang="en-US" dirty="0"/>
              <a:t>/home/</a:t>
            </a:r>
            <a:r>
              <a:rPr lang="en-US" dirty="0" err="1"/>
              <a:t>sysnet</a:t>
            </a:r>
            <a:r>
              <a:rPr lang="en-US" dirty="0"/>
              <a:t>/servers/jboss-4.2.3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$ bin/shutdown.sh --shutdown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8090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Starting/Stopping the Database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r>
              <a:rPr lang="en-US" dirty="0" smtClean="0"/>
              <a:t> 9.1 installed as Unix service</a:t>
            </a:r>
          </a:p>
          <a:p>
            <a:endParaRPr lang="en-US" dirty="0" smtClean="0"/>
          </a:p>
          <a:p>
            <a:r>
              <a:rPr lang="en-US" dirty="0" smtClean="0"/>
              <a:t>Starting the server:</a:t>
            </a:r>
            <a:endParaRPr lang="en-US" dirty="0"/>
          </a:p>
          <a:p>
            <a:pPr marL="274320" lvl="1" indent="0">
              <a:buNone/>
            </a:pPr>
            <a:r>
              <a:rPr lang="en-US" i="1" dirty="0" smtClean="0"/>
              <a:t>$ </a:t>
            </a:r>
            <a:r>
              <a:rPr lang="en-US" i="1" dirty="0" err="1" smtClean="0"/>
              <a:t>sudo</a:t>
            </a:r>
            <a:r>
              <a:rPr lang="en-US" i="1" dirty="0" smtClean="0"/>
              <a:t> /</a:t>
            </a:r>
            <a:r>
              <a:rPr lang="en-US" i="1" dirty="0" err="1" smtClean="0"/>
              <a:t>etc</a:t>
            </a:r>
            <a:r>
              <a:rPr lang="en-US" i="1" dirty="0" smtClean="0"/>
              <a:t>/</a:t>
            </a:r>
            <a:r>
              <a:rPr lang="en-US" i="1" dirty="0" err="1" smtClean="0"/>
              <a:t>init.d</a:t>
            </a:r>
            <a:r>
              <a:rPr lang="en-US" i="1" dirty="0" smtClean="0"/>
              <a:t>/</a:t>
            </a:r>
            <a:r>
              <a:rPr lang="en-US" i="1" dirty="0" err="1" smtClean="0"/>
              <a:t>posgresql</a:t>
            </a:r>
            <a:r>
              <a:rPr lang="en-US" i="1" dirty="0" smtClean="0"/>
              <a:t> start</a:t>
            </a:r>
          </a:p>
          <a:p>
            <a:endParaRPr lang="en-US" dirty="0" smtClean="0"/>
          </a:p>
          <a:p>
            <a:r>
              <a:rPr lang="en-US" dirty="0" smtClean="0"/>
              <a:t>Stopping the server:</a:t>
            </a:r>
          </a:p>
          <a:p>
            <a:pPr marL="274320" lvl="1" indent="0">
              <a:buNone/>
            </a:pPr>
            <a:r>
              <a:rPr lang="en-US" i="1" dirty="0" smtClean="0"/>
              <a:t>$ </a:t>
            </a:r>
            <a:r>
              <a:rPr lang="en-US" i="1" dirty="0" err="1" smtClean="0"/>
              <a:t>sudo</a:t>
            </a:r>
            <a:r>
              <a:rPr lang="en-US" i="1" dirty="0" smtClean="0"/>
              <a:t> </a:t>
            </a:r>
            <a:r>
              <a:rPr lang="en-US" i="1" dirty="0"/>
              <a:t>/</a:t>
            </a:r>
            <a:r>
              <a:rPr lang="en-US" i="1" dirty="0" err="1"/>
              <a:t>etc</a:t>
            </a:r>
            <a:r>
              <a:rPr lang="en-US" i="1" dirty="0"/>
              <a:t>/</a:t>
            </a:r>
            <a:r>
              <a:rPr lang="en-US" i="1" dirty="0" err="1"/>
              <a:t>init.d</a:t>
            </a:r>
            <a:r>
              <a:rPr lang="en-US" i="1" dirty="0"/>
              <a:t>/</a:t>
            </a:r>
            <a:r>
              <a:rPr lang="en-US" i="1" dirty="0" err="1"/>
              <a:t>posgresql</a:t>
            </a:r>
            <a:r>
              <a:rPr lang="en-US" i="1" dirty="0"/>
              <a:t> </a:t>
            </a:r>
            <a:r>
              <a:rPr lang="en-US" i="1" dirty="0" smtClean="0"/>
              <a:t>stop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0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</a:t>
            </a:r>
            <a:r>
              <a:rPr lang="en-US" dirty="0" err="1" smtClean="0"/>
              <a:t>postgres</a:t>
            </a:r>
            <a:r>
              <a:rPr lang="en-US" dirty="0" smtClean="0"/>
              <a:t> is privileged; it is created when the software is installed</a:t>
            </a:r>
          </a:p>
          <a:p>
            <a:r>
              <a:rPr lang="en-US" dirty="0" smtClean="0"/>
              <a:t>Account </a:t>
            </a:r>
            <a:r>
              <a:rPr lang="en-US" dirty="0" err="1" smtClean="0"/>
              <a:t>openempi</a:t>
            </a:r>
            <a:r>
              <a:rPr lang="en-US" dirty="0" smtClean="0"/>
              <a:t> is created during installation of </a:t>
            </a:r>
            <a:r>
              <a:rPr lang="en-US" dirty="0" err="1" smtClean="0"/>
              <a:t>OpenEMPI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change the </a:t>
            </a:r>
            <a:r>
              <a:rPr lang="en-US" dirty="0" err="1" smtClean="0"/>
              <a:t>openempi</a:t>
            </a:r>
            <a:r>
              <a:rPr lang="en-US" dirty="0" smtClean="0"/>
              <a:t> password, first connect to </a:t>
            </a:r>
            <a:r>
              <a:rPr lang="en-US" dirty="0" err="1" smtClean="0"/>
              <a:t>Postgres</a:t>
            </a:r>
            <a:r>
              <a:rPr lang="en-US" dirty="0" smtClean="0"/>
              <a:t> server with client application</a:t>
            </a:r>
          </a:p>
          <a:p>
            <a:pPr marL="274320" lvl="1" indent="0">
              <a:buNone/>
            </a:pPr>
            <a:r>
              <a:rPr lang="en-US" dirty="0" err="1" smtClean="0"/>
              <a:t>psql</a:t>
            </a:r>
            <a:r>
              <a:rPr lang="en-US" dirty="0" smtClean="0"/>
              <a:t>  </a:t>
            </a:r>
            <a:r>
              <a:rPr lang="en-US" dirty="0"/>
              <a:t>--username=</a:t>
            </a:r>
            <a:r>
              <a:rPr lang="en-US" dirty="0" err="1"/>
              <a:t>openempi</a:t>
            </a:r>
            <a:r>
              <a:rPr lang="en-US" dirty="0"/>
              <a:t> </a:t>
            </a:r>
            <a:r>
              <a:rPr lang="en-US" dirty="0" smtClean="0"/>
              <a:t> --</a:t>
            </a:r>
            <a:r>
              <a:rPr lang="en-US" dirty="0"/>
              <a:t>host=</a:t>
            </a:r>
            <a:r>
              <a:rPr lang="en-US" dirty="0" err="1"/>
              <a:t>localhost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openempi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07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Database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connected, use the alter user command:</a:t>
            </a:r>
          </a:p>
          <a:p>
            <a:pPr marL="274320" lvl="1" indent="0">
              <a:buNone/>
            </a:pPr>
            <a:r>
              <a:rPr lang="en-US" dirty="0" smtClean="0"/>
              <a:t>ALTER </a:t>
            </a:r>
            <a:r>
              <a:rPr lang="en-US" dirty="0"/>
              <a:t>USER </a:t>
            </a:r>
            <a:r>
              <a:rPr lang="en-US" dirty="0" err="1" smtClean="0"/>
              <a:t>openempi</a:t>
            </a:r>
            <a:r>
              <a:rPr lang="en-US" dirty="0" smtClean="0"/>
              <a:t> WITH </a:t>
            </a:r>
            <a:r>
              <a:rPr lang="en-US" dirty="0"/>
              <a:t>PASSWORD </a:t>
            </a:r>
            <a:r>
              <a:rPr lang="en-US" dirty="0" smtClean="0"/>
              <a:t>‘</a:t>
            </a:r>
            <a:r>
              <a:rPr lang="en-US" dirty="0" err="1" smtClean="0"/>
              <a:t>xxxxxxxxx</a:t>
            </a:r>
            <a:r>
              <a:rPr lang="en-US" dirty="0" smtClean="0"/>
              <a:t>';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Note: ‘</a:t>
            </a:r>
            <a:r>
              <a:rPr lang="en-US" dirty="0" err="1" smtClean="0"/>
              <a:t>xxxxxxxxx</a:t>
            </a:r>
            <a:r>
              <a:rPr lang="en-US" dirty="0" smtClean="0"/>
              <a:t>’ is just a placeholder for the password; so a strong password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Must tell </a:t>
            </a:r>
            <a:r>
              <a:rPr lang="en-US" dirty="0" err="1" smtClean="0"/>
              <a:t>OpenEMPI</a:t>
            </a:r>
            <a:r>
              <a:rPr lang="en-US" dirty="0" smtClean="0"/>
              <a:t> that database password has changed</a:t>
            </a:r>
          </a:p>
          <a:p>
            <a:pPr marL="274320" lvl="1" indent="0">
              <a:buNone/>
            </a:pPr>
            <a:r>
              <a:rPr lang="en-US" dirty="0" smtClean="0"/>
              <a:t>$ cd </a:t>
            </a:r>
            <a:r>
              <a:rPr lang="en-US" dirty="0"/>
              <a:t>/home/</a:t>
            </a:r>
            <a:r>
              <a:rPr lang="en-US" dirty="0" err="1"/>
              <a:t>sysnet</a:t>
            </a:r>
            <a:r>
              <a:rPr lang="en-US" dirty="0"/>
              <a:t>/</a:t>
            </a:r>
            <a:r>
              <a:rPr lang="en-US" dirty="0" err="1"/>
              <a:t>openempi</a:t>
            </a:r>
            <a:r>
              <a:rPr lang="en-US" dirty="0"/>
              <a:t>/</a:t>
            </a:r>
            <a:r>
              <a:rPr lang="en-US" dirty="0" err="1"/>
              <a:t>conf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$ vi </a:t>
            </a:r>
            <a:r>
              <a:rPr lang="en-US" dirty="0" err="1" smtClean="0"/>
              <a:t>jdbc.properties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548640" lvl="2" indent="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jdbc.username</a:t>
            </a:r>
            <a:r>
              <a:rPr lang="en-US" i="1" dirty="0" smtClean="0"/>
              <a:t>=</a:t>
            </a:r>
            <a:r>
              <a:rPr lang="en-US" i="1" dirty="0" err="1" smtClean="0"/>
              <a:t>openempi</a:t>
            </a:r>
            <a:endParaRPr lang="en-US" i="1" dirty="0"/>
          </a:p>
          <a:p>
            <a:pPr marL="548640" lvl="2" indent="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jdbc.password</a:t>
            </a:r>
            <a:r>
              <a:rPr lang="en-US" i="1" dirty="0" smtClean="0"/>
              <a:t>=</a:t>
            </a:r>
            <a:r>
              <a:rPr lang="en-US" i="1" dirty="0" err="1" smtClean="0"/>
              <a:t>openempi</a:t>
            </a:r>
            <a:endParaRPr lang="en-US" i="1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</a:t>
            </a:r>
            <a:r>
              <a:rPr lang="en-US" dirty="0" err="1" smtClean="0"/>
              <a:t>OpenEMPI</a:t>
            </a:r>
            <a:r>
              <a:rPr lang="en-US" dirty="0" smtClean="0"/>
              <a:t>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security tab to manage accounts and privileges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451734"/>
            <a:ext cx="7366569" cy="227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0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Security tab select Manager Roles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362200"/>
            <a:ext cx="778136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584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Roles have one or more permissions assigned to them.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946" y="2133600"/>
            <a:ext cx="6640854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17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an EMPI?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Patient visits multiple separate healthcare providers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328988" y="5775325"/>
            <a:ext cx="219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Enterprise MPI</a:t>
            </a:r>
          </a:p>
        </p:txBody>
      </p:sp>
      <p:pic>
        <p:nvPicPr>
          <p:cNvPr id="6" name="Picture 7" descr="CG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900488"/>
            <a:ext cx="1209675" cy="1217613"/>
          </a:xfrm>
          <a:prstGeom prst="rect">
            <a:avLst/>
          </a:prstGeom>
          <a:noFill/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66800" y="5119688"/>
            <a:ext cx="1166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Radiology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43000" y="3048000"/>
            <a:ext cx="15255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Patient known as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John </a:t>
            </a:r>
            <a:r>
              <a:rPr lang="en-US" dirty="0" err="1">
                <a:solidFill>
                  <a:schemeClr val="tx2"/>
                </a:solidFill>
              </a:rPr>
              <a:t>Smythe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10" descr="dd0177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6197600" y="2636837"/>
            <a:ext cx="228600" cy="228600"/>
          </a:xfrm>
          <a:prstGeom prst="rect">
            <a:avLst/>
          </a:prstGeom>
          <a:noFill/>
        </p:spPr>
      </p:pic>
      <p:pic>
        <p:nvPicPr>
          <p:cNvPr id="10" name="Picture 11" descr="CG1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2800" y="2255837"/>
            <a:ext cx="914400" cy="849313"/>
          </a:xfrm>
          <a:prstGeom prst="rect">
            <a:avLst/>
          </a:prstGeom>
          <a:noFill/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815013" y="3017837"/>
            <a:ext cx="992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Hospital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886200" y="2378075"/>
            <a:ext cx="15255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Patient known as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John Smith</a:t>
            </a:r>
          </a:p>
        </p:txBody>
      </p:sp>
      <p:pic>
        <p:nvPicPr>
          <p:cNvPr id="13" name="Picture 15" descr="CG1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191000"/>
            <a:ext cx="914400" cy="709613"/>
          </a:xfrm>
          <a:prstGeom prst="rect">
            <a:avLst/>
          </a:prstGeom>
          <a:noFill/>
        </p:spPr>
      </p:pic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959600" y="4814888"/>
            <a:ext cx="1270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Laboratory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283200" y="4160837"/>
            <a:ext cx="15255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Patient known as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J. M. Smith</a:t>
            </a:r>
          </a:p>
        </p:txBody>
      </p:sp>
      <p:pic>
        <p:nvPicPr>
          <p:cNvPr id="16" name="Picture 18" descr="j04348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2362200"/>
            <a:ext cx="609600" cy="609600"/>
          </a:xfrm>
          <a:prstGeom prst="rect">
            <a:avLst/>
          </a:prstGeom>
          <a:noFill/>
        </p:spPr>
      </p:pic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819400" y="28956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Patient</a:t>
            </a:r>
          </a:p>
        </p:txBody>
      </p:sp>
      <p:cxnSp>
        <p:nvCxnSpPr>
          <p:cNvPr id="18" name="AutoShape 20"/>
          <p:cNvCxnSpPr>
            <a:cxnSpLocks noChangeShapeType="1"/>
            <a:stCxn id="16" idx="1"/>
            <a:endCxn id="6" idx="0"/>
          </p:cNvCxnSpPr>
          <p:nvPr/>
        </p:nvCxnSpPr>
        <p:spPr bwMode="auto">
          <a:xfrm rot="10800000" flipV="1">
            <a:off x="1671638" y="2667000"/>
            <a:ext cx="1223962" cy="1233488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9" name="AutoShape 21"/>
          <p:cNvCxnSpPr>
            <a:cxnSpLocks noChangeShapeType="1"/>
            <a:stCxn id="16" idx="3"/>
          </p:cNvCxnSpPr>
          <p:nvPr/>
        </p:nvCxnSpPr>
        <p:spPr bwMode="auto">
          <a:xfrm>
            <a:off x="3505200" y="2667000"/>
            <a:ext cx="2235200" cy="142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20" name="AutoShape 22"/>
          <p:cNvCxnSpPr>
            <a:cxnSpLocks noChangeShapeType="1"/>
            <a:stCxn id="16" idx="3"/>
            <a:endCxn id="13" idx="1"/>
          </p:cNvCxnSpPr>
          <p:nvPr/>
        </p:nvCxnSpPr>
        <p:spPr bwMode="auto">
          <a:xfrm>
            <a:off x="3505200" y="2667000"/>
            <a:ext cx="3581400" cy="187880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21" name="AutoShape 23"/>
          <p:cNvCxnSpPr>
            <a:cxnSpLocks noChangeShapeType="1"/>
            <a:stCxn id="6" idx="3"/>
            <a:endCxn id="24" idx="0"/>
          </p:cNvCxnSpPr>
          <p:nvPr/>
        </p:nvCxnSpPr>
        <p:spPr bwMode="auto">
          <a:xfrm>
            <a:off x="2276475" y="4509295"/>
            <a:ext cx="2130425" cy="642142"/>
          </a:xfrm>
          <a:prstGeom prst="curvedConnector2">
            <a:avLst/>
          </a:prstGeom>
          <a:noFill/>
          <a:ln w="158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4"/>
          <p:cNvCxnSpPr>
            <a:cxnSpLocks noChangeShapeType="1"/>
            <a:endCxn id="24" idx="0"/>
          </p:cNvCxnSpPr>
          <p:nvPr/>
        </p:nvCxnSpPr>
        <p:spPr bwMode="auto">
          <a:xfrm rot="5400000">
            <a:off x="4361656" y="3150394"/>
            <a:ext cx="2033587" cy="1943100"/>
          </a:xfrm>
          <a:prstGeom prst="curvedConnector3">
            <a:avLst>
              <a:gd name="adj1" fmla="val 50273"/>
            </a:avLst>
          </a:prstGeom>
          <a:noFill/>
          <a:ln w="158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5"/>
          <p:cNvCxnSpPr>
            <a:cxnSpLocks noChangeShapeType="1"/>
            <a:stCxn id="13" idx="1"/>
            <a:endCxn id="24" idx="0"/>
          </p:cNvCxnSpPr>
          <p:nvPr/>
        </p:nvCxnSpPr>
        <p:spPr bwMode="auto">
          <a:xfrm rot="10800000" flipV="1">
            <a:off x="4406900" y="4545807"/>
            <a:ext cx="2679700" cy="605630"/>
          </a:xfrm>
          <a:prstGeom prst="curvedConnector2">
            <a:avLst/>
          </a:prstGeom>
          <a:noFill/>
          <a:ln w="158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2844800" y="5151437"/>
            <a:ext cx="3124200" cy="609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2921000" y="5235575"/>
            <a:ext cx="2971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2905125" y="5227637"/>
            <a:ext cx="1301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ID | John Smith | …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2997200" y="5456237"/>
            <a:ext cx="285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Three entries merged into single record</a:t>
            </a:r>
          </a:p>
        </p:txBody>
      </p:sp>
    </p:spTree>
    <p:extLst>
      <p:ext uri="{BB962C8B-B14F-4D97-AF65-F5344CB8AC3E}">
        <p14:creationId xmlns:p14="http://schemas.microsoft.com/office/powerpoint/2010/main" val="272111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Postgres</a:t>
            </a:r>
            <a:r>
              <a:rPr lang="en-US" dirty="0" smtClean="0"/>
              <a:t> includes the </a:t>
            </a:r>
            <a:r>
              <a:rPr lang="en-US" dirty="0" err="1" smtClean="0"/>
              <a:t>pg_dump</a:t>
            </a:r>
            <a:r>
              <a:rPr lang="en-US" dirty="0" smtClean="0"/>
              <a:t> tool for backups</a:t>
            </a:r>
          </a:p>
          <a:p>
            <a:pPr marL="548640" lvl="2" indent="0">
              <a:buNone/>
            </a:pPr>
            <a:endParaRPr lang="en-US" dirty="0" smtClean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r>
              <a:rPr lang="en-US" sz="2000" dirty="0" err="1" smtClean="0"/>
              <a:t>pg_dump</a:t>
            </a:r>
            <a:r>
              <a:rPr lang="en-US" sz="2000" dirty="0" smtClean="0"/>
              <a:t> </a:t>
            </a:r>
            <a:r>
              <a:rPr lang="en-US" sz="2000" dirty="0"/>
              <a:t>--username=</a:t>
            </a:r>
            <a:r>
              <a:rPr lang="en-US" sz="2000" dirty="0" err="1"/>
              <a:t>openempi</a:t>
            </a:r>
            <a:r>
              <a:rPr lang="en-US" sz="2000" dirty="0"/>
              <a:t> --password </a:t>
            </a:r>
            <a:r>
              <a:rPr lang="en-US" sz="2000" dirty="0" smtClean="0"/>
              <a:t>\</a:t>
            </a:r>
          </a:p>
          <a:p>
            <a:pPr marL="822960" lvl="3" indent="0">
              <a:buNone/>
            </a:pPr>
            <a:r>
              <a:rPr lang="en-US" sz="2000" dirty="0" smtClean="0"/>
              <a:t>--</a:t>
            </a:r>
            <a:r>
              <a:rPr lang="en-US" sz="2000" dirty="0"/>
              <a:t>host=</a:t>
            </a:r>
            <a:r>
              <a:rPr lang="en-US" sz="2000" dirty="0" err="1"/>
              <a:t>localhost</a:t>
            </a:r>
            <a:r>
              <a:rPr lang="en-US" sz="2000" dirty="0"/>
              <a:t> </a:t>
            </a:r>
            <a:r>
              <a:rPr lang="en-US" sz="2000" dirty="0" err="1"/>
              <a:t>openempi</a:t>
            </a:r>
            <a:r>
              <a:rPr lang="en-US" sz="2000" dirty="0"/>
              <a:t> </a:t>
            </a:r>
            <a:r>
              <a:rPr lang="en-US" sz="2000" dirty="0" err="1" smtClean="0"/>
              <a:t>gzip</a:t>
            </a:r>
            <a:r>
              <a:rPr lang="en-US" sz="2000" dirty="0" smtClean="0"/>
              <a:t> \</a:t>
            </a:r>
          </a:p>
          <a:p>
            <a:pPr marL="822960" lvl="3" indent="0">
              <a:buNone/>
            </a:pPr>
            <a:r>
              <a:rPr lang="en-US" sz="2000" dirty="0" smtClean="0"/>
              <a:t>/home/</a:t>
            </a:r>
            <a:r>
              <a:rPr lang="en-US" sz="2000" dirty="0" err="1" smtClean="0"/>
              <a:t>sysnet</a:t>
            </a:r>
            <a:r>
              <a:rPr lang="en-US" sz="2000" dirty="0" smtClean="0"/>
              <a:t>/backups/openempi-db-backup-mm-dd-yyyy.sql.gz</a:t>
            </a:r>
          </a:p>
          <a:p>
            <a:pPr marL="822960" lvl="3" indent="0">
              <a:buNone/>
            </a:pPr>
            <a:endParaRPr lang="en-US" sz="2000" dirty="0"/>
          </a:p>
          <a:p>
            <a:pPr lvl="1"/>
            <a:r>
              <a:rPr lang="en-US" sz="2400" dirty="0" smtClean="0"/>
              <a:t>Software backs up everything within the database</a:t>
            </a:r>
          </a:p>
          <a:p>
            <a:pPr lvl="1"/>
            <a:r>
              <a:rPr lang="en-US" sz="2400" dirty="0" smtClean="0"/>
              <a:t>A script will be developed to automate this process</a:t>
            </a:r>
          </a:p>
          <a:p>
            <a:pPr lvl="1"/>
            <a:r>
              <a:rPr lang="en-US" sz="2400" dirty="0" smtClean="0"/>
              <a:t>Backups should be done on a daily basis</a:t>
            </a:r>
          </a:p>
          <a:p>
            <a:pPr marL="82296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8533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software that needs to be preserved resides under:</a:t>
            </a:r>
          </a:p>
          <a:p>
            <a:pPr marL="274320" lvl="1" indent="0">
              <a:buNone/>
            </a:pPr>
            <a:r>
              <a:rPr lang="en-US" dirty="0" smtClean="0"/>
              <a:t>/home/</a:t>
            </a:r>
            <a:r>
              <a:rPr lang="en-US" dirty="0" err="1" smtClean="0"/>
              <a:t>sysnet</a:t>
            </a:r>
            <a:endParaRPr lang="en-US" dirty="0" smtClean="0"/>
          </a:p>
          <a:p>
            <a:r>
              <a:rPr lang="en-US" dirty="0" err="1" smtClean="0"/>
              <a:t>Filesystem</a:t>
            </a:r>
            <a:r>
              <a:rPr lang="en-US" dirty="0" smtClean="0"/>
              <a:t> backups may be performed at the virtual machine level</a:t>
            </a:r>
          </a:p>
          <a:p>
            <a:r>
              <a:rPr lang="en-US" dirty="0" smtClean="0"/>
              <a:t>Backup strategy will be refined once the server hosting the client registry is made available to us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8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log file for the Client Registry is: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/home/</a:t>
            </a:r>
            <a:r>
              <a:rPr lang="en-US" sz="2400" dirty="0" err="1" smtClean="0"/>
              <a:t>sysnet</a:t>
            </a:r>
            <a:r>
              <a:rPr lang="en-US" sz="2400" dirty="0" smtClean="0"/>
              <a:t>/</a:t>
            </a:r>
            <a:r>
              <a:rPr lang="en-US" sz="2400" dirty="0" err="1" smtClean="0"/>
              <a:t>openempi</a:t>
            </a:r>
            <a:r>
              <a:rPr lang="en-US" sz="2400" dirty="0" smtClean="0"/>
              <a:t>/openempi.log</a:t>
            </a:r>
          </a:p>
          <a:p>
            <a:r>
              <a:rPr lang="en-US" sz="2800" dirty="0" smtClean="0"/>
              <a:t>Stores operational information at a configurable log level</a:t>
            </a:r>
          </a:p>
          <a:p>
            <a:pPr marL="0" indent="0">
              <a:buNone/>
            </a:pPr>
            <a:r>
              <a:rPr lang="en-US" dirty="0" smtClean="0"/>
              <a:t>	/home/</a:t>
            </a:r>
            <a:r>
              <a:rPr lang="en-US" dirty="0" err="1" smtClean="0"/>
              <a:t>sysnet</a:t>
            </a:r>
            <a:r>
              <a:rPr lang="en-US" dirty="0" smtClean="0"/>
              <a:t>/</a:t>
            </a:r>
            <a:r>
              <a:rPr lang="en-US" dirty="0" err="1" smtClean="0"/>
              <a:t>openempi</a:t>
            </a:r>
            <a:r>
              <a:rPr lang="en-US" dirty="0" smtClean="0"/>
              <a:t>/</a:t>
            </a:r>
            <a:r>
              <a:rPr lang="en-US" dirty="0" err="1" smtClean="0"/>
              <a:t>conf</a:t>
            </a:r>
            <a:r>
              <a:rPr lang="en-US" dirty="0" smtClean="0"/>
              <a:t>/log4j.properties</a:t>
            </a:r>
          </a:p>
          <a:p>
            <a:pPr marL="0" indent="0">
              <a:buNone/>
            </a:pPr>
            <a:r>
              <a:rPr lang="en-US" i="1" dirty="0"/>
              <a:t>	 </a:t>
            </a:r>
            <a:r>
              <a:rPr lang="en-US" i="1" dirty="0" smtClean="0"/>
              <a:t>log4j.rootCategory=</a:t>
            </a:r>
            <a:r>
              <a:rPr lang="en-US" b="1" i="1" dirty="0" smtClean="0"/>
              <a:t>warn</a:t>
            </a:r>
            <a:r>
              <a:rPr lang="en-US" i="1" dirty="0" smtClean="0"/>
              <a:t>, </a:t>
            </a:r>
            <a:r>
              <a:rPr lang="en-US" i="1" dirty="0"/>
              <a:t>R, </a:t>
            </a:r>
            <a:r>
              <a:rPr lang="en-US" i="1" dirty="0" smtClean="0"/>
              <a:t>O</a:t>
            </a:r>
          </a:p>
          <a:p>
            <a:r>
              <a:rPr lang="en-US" i="1" dirty="0" smtClean="0"/>
              <a:t>Log level takes the values below (increasing detail):</a:t>
            </a:r>
          </a:p>
          <a:p>
            <a:pPr marL="548640" lvl="2" indent="0">
              <a:buNone/>
            </a:pPr>
            <a:r>
              <a:rPr lang="en-US" sz="2000" i="1" dirty="0" smtClean="0"/>
              <a:t>error, warn, info, debug, trace</a:t>
            </a:r>
          </a:p>
          <a:p>
            <a:r>
              <a:rPr lang="en-US" sz="2600" i="1" dirty="0" smtClean="0"/>
              <a:t>Application server’s log file:</a:t>
            </a:r>
          </a:p>
          <a:p>
            <a:pPr marL="548640" lvl="2" indent="0">
              <a:buNone/>
            </a:pPr>
            <a:r>
              <a:rPr lang="en-US" i="1" dirty="0" smtClean="0"/>
              <a:t>/home/</a:t>
            </a:r>
            <a:r>
              <a:rPr lang="en-US" i="1" dirty="0" err="1" smtClean="0"/>
              <a:t>sysnet</a:t>
            </a:r>
            <a:r>
              <a:rPr lang="en-US" i="1" dirty="0" smtClean="0"/>
              <a:t>/servers/jboss-4.2.3.GA/server/default/log/server.log</a:t>
            </a:r>
          </a:p>
          <a:p>
            <a:pPr marL="548640" lvl="2" indent="0">
              <a:buNone/>
            </a:pPr>
            <a:endParaRPr lang="en-US" sz="2000" i="1" dirty="0"/>
          </a:p>
          <a:p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281242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It is useful to periodically monitor the performance of the server</a:t>
            </a:r>
          </a:p>
          <a:p>
            <a:pPr marL="274320" lvl="1" indent="0">
              <a:buNone/>
            </a:pPr>
            <a:r>
              <a:rPr lang="en-US" dirty="0" err="1" smtClean="0"/>
              <a:t>vmstat</a:t>
            </a:r>
            <a:r>
              <a:rPr lang="en-US" dirty="0" smtClean="0"/>
              <a:t> 5 (</a:t>
            </a:r>
            <a:r>
              <a:rPr lang="en-US" b="1" dirty="0" err="1" smtClean="0"/>
              <a:t>sar</a:t>
            </a:r>
            <a:r>
              <a:rPr lang="en-US" dirty="0" smtClean="0"/>
              <a:t> is another alternative)</a:t>
            </a:r>
          </a:p>
          <a:p>
            <a:pPr marL="0" indent="0">
              <a:buNone/>
            </a:pPr>
            <a:r>
              <a:rPr lang="en-US" sz="1800" dirty="0" err="1" smtClean="0"/>
              <a:t>procs</a:t>
            </a:r>
            <a:r>
              <a:rPr lang="en-US" sz="1800" dirty="0" smtClean="0"/>
              <a:t> </a:t>
            </a:r>
            <a:r>
              <a:rPr lang="en-US" sz="1800" dirty="0"/>
              <a:t>-----------memory---------- ---swap-- -----</a:t>
            </a:r>
            <a:r>
              <a:rPr lang="en-US" sz="1800" dirty="0" err="1"/>
              <a:t>io</a:t>
            </a:r>
            <a:r>
              <a:rPr lang="en-US" sz="1800" dirty="0"/>
              <a:t>---- -system-- ----</a:t>
            </a:r>
            <a:r>
              <a:rPr lang="en-US" sz="1800" dirty="0" err="1"/>
              <a:t>cpu</a:t>
            </a:r>
            <a:r>
              <a:rPr lang="en-US" sz="1800" dirty="0"/>
              <a:t>----</a:t>
            </a:r>
          </a:p>
          <a:p>
            <a:pPr marL="0" indent="0">
              <a:buNone/>
            </a:pPr>
            <a:r>
              <a:rPr lang="en-US" sz="1800" dirty="0"/>
              <a:t> r  </a:t>
            </a:r>
            <a:r>
              <a:rPr lang="en-US" sz="1800" b="1" dirty="0"/>
              <a:t>b</a:t>
            </a:r>
            <a:r>
              <a:rPr lang="en-US" sz="1800" dirty="0"/>
              <a:t>   </a:t>
            </a:r>
            <a:r>
              <a:rPr lang="en-US" sz="1800" dirty="0" err="1"/>
              <a:t>swpd</a:t>
            </a:r>
            <a:r>
              <a:rPr lang="en-US" sz="1800" dirty="0"/>
              <a:t>   </a:t>
            </a:r>
            <a:r>
              <a:rPr lang="en-US" sz="1800" b="1" dirty="0"/>
              <a:t>free</a:t>
            </a:r>
            <a:r>
              <a:rPr lang="en-US" sz="1800" dirty="0"/>
              <a:t>   buff  cache   </a:t>
            </a:r>
            <a:r>
              <a:rPr lang="en-US" sz="1800" dirty="0" err="1"/>
              <a:t>si</a:t>
            </a:r>
            <a:r>
              <a:rPr lang="en-US" sz="1800" dirty="0"/>
              <a:t>   so    </a:t>
            </a:r>
            <a:r>
              <a:rPr lang="en-US" sz="1800" b="1" dirty="0"/>
              <a:t>bi</a:t>
            </a:r>
            <a:r>
              <a:rPr lang="en-US" sz="1800" dirty="0"/>
              <a:t>    </a:t>
            </a:r>
            <a:r>
              <a:rPr lang="en-US" sz="1800" b="1" dirty="0" err="1"/>
              <a:t>bo</a:t>
            </a:r>
            <a:r>
              <a:rPr lang="en-US" sz="1800" dirty="0"/>
              <a:t>   in   </a:t>
            </a:r>
            <a:r>
              <a:rPr lang="en-US" sz="1800" dirty="0" err="1"/>
              <a:t>cs</a:t>
            </a:r>
            <a:r>
              <a:rPr lang="en-US" sz="1800" dirty="0"/>
              <a:t> </a:t>
            </a:r>
            <a:r>
              <a:rPr lang="en-US" sz="1800" b="1" dirty="0"/>
              <a:t>us </a:t>
            </a:r>
            <a:r>
              <a:rPr lang="en-US" sz="1800" b="1" dirty="0" err="1"/>
              <a:t>sy</a:t>
            </a:r>
            <a:r>
              <a:rPr lang="en-US" sz="1800" b="1" dirty="0"/>
              <a:t> id</a:t>
            </a:r>
            <a:r>
              <a:rPr lang="en-US" sz="1800" dirty="0"/>
              <a:t> </a:t>
            </a:r>
            <a:r>
              <a:rPr lang="en-US" sz="1800" dirty="0" err="1"/>
              <a:t>wa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1  </a:t>
            </a:r>
            <a:r>
              <a:rPr lang="en-US" sz="1800" b="1" dirty="0"/>
              <a:t>0</a:t>
            </a:r>
            <a:r>
              <a:rPr lang="en-US" sz="1800" dirty="0"/>
              <a:t> 769136 </a:t>
            </a:r>
            <a:r>
              <a:rPr lang="en-US" sz="1800" b="1" dirty="0"/>
              <a:t>166932</a:t>
            </a:r>
            <a:r>
              <a:rPr lang="en-US" sz="1800" dirty="0"/>
              <a:t>  21272 2298044    1    1    </a:t>
            </a:r>
            <a:r>
              <a:rPr lang="en-US" sz="1800" b="1" dirty="0"/>
              <a:t>21    18</a:t>
            </a:r>
            <a:r>
              <a:rPr lang="en-US" sz="1800" dirty="0"/>
              <a:t>    3    1  </a:t>
            </a:r>
            <a:r>
              <a:rPr lang="en-US" sz="1800" b="1" dirty="0"/>
              <a:t>2  2 95</a:t>
            </a:r>
            <a:r>
              <a:rPr lang="en-US" sz="1800" dirty="0"/>
              <a:t>  0</a:t>
            </a:r>
          </a:p>
          <a:p>
            <a:pPr marL="0" indent="0">
              <a:buNone/>
            </a:pPr>
            <a:r>
              <a:rPr lang="en-US" sz="1800" dirty="0"/>
              <a:t> 4  0 769136 165664  21280 2298392    0    0     1    20 4833 17126  5 11 83  0</a:t>
            </a:r>
          </a:p>
          <a:p>
            <a:pPr marL="0" indent="0">
              <a:buNone/>
            </a:pPr>
            <a:r>
              <a:rPr lang="en-US" sz="1800" dirty="0"/>
              <a:t> 0  0 769136 164272  21288 2298392    0    0     0    14 4870 18597  6 12 82  0</a:t>
            </a:r>
          </a:p>
          <a:p>
            <a:pPr marL="0" indent="0">
              <a:buNone/>
            </a:pPr>
            <a:r>
              <a:rPr lang="en-US" dirty="0" smtClean="0"/>
              <a:t>You want to verify:</a:t>
            </a:r>
          </a:p>
          <a:p>
            <a:r>
              <a:rPr lang="en-US" dirty="0" smtClean="0"/>
              <a:t>System has plenty of memory</a:t>
            </a:r>
          </a:p>
          <a:p>
            <a:r>
              <a:rPr lang="en-US" dirty="0" smtClean="0"/>
              <a:t>Disk I/O is low</a:t>
            </a:r>
          </a:p>
          <a:p>
            <a:r>
              <a:rPr lang="en-US" dirty="0" smtClean="0"/>
              <a:t>CPU Utilization is not too high (consistently in the %90s).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4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Record Matching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421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093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Registry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software architecture of </a:t>
            </a:r>
            <a:r>
              <a:rPr lang="en-US" dirty="0" err="1" smtClean="0"/>
              <a:t>OpenEMPI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63552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30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OpenEMPI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Utilizing the idea of a service, interchangeable implementations of services can be plugged into the system transparently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19400"/>
            <a:ext cx="476677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54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Algorithms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records is quadratic in the number of records</a:t>
            </a:r>
          </a:p>
          <a:p>
            <a:pPr lvl="1"/>
            <a:r>
              <a:rPr lang="en-US" dirty="0" smtClean="0"/>
              <a:t>Two files of 300,000 each generate 90 billion pairs</a:t>
            </a:r>
          </a:p>
          <a:p>
            <a:r>
              <a:rPr lang="en-US" dirty="0" smtClean="0"/>
              <a:t>Blocking variables are used for partitioning</a:t>
            </a:r>
          </a:p>
          <a:p>
            <a:r>
              <a:rPr lang="en-US" dirty="0" smtClean="0"/>
              <a:t>Multiple passes are used to prevent errors</a:t>
            </a:r>
          </a:p>
          <a:p>
            <a:r>
              <a:rPr lang="en-US" dirty="0" smtClean="0"/>
              <a:t>Selecting blocking variables</a:t>
            </a:r>
          </a:p>
          <a:p>
            <a:pPr lvl="1"/>
            <a:r>
              <a:rPr lang="en-US" dirty="0" smtClean="0"/>
              <a:t>High selectivity factor</a:t>
            </a:r>
          </a:p>
          <a:p>
            <a:pPr lvl="1"/>
            <a:r>
              <a:rPr lang="en-US" dirty="0" smtClean="0"/>
              <a:t>Preferably uniformly distributed</a:t>
            </a:r>
          </a:p>
          <a:p>
            <a:r>
              <a:rPr lang="en-US" dirty="0" smtClean="0"/>
              <a:t>Wide variety of blocking algorithms available</a:t>
            </a:r>
          </a:p>
          <a:p>
            <a:pPr lvl="1"/>
            <a:r>
              <a:rPr lang="en-US" dirty="0" smtClean="0"/>
              <a:t>Sorted neighborhood</a:t>
            </a:r>
          </a:p>
          <a:p>
            <a:pPr lvl="1"/>
            <a:r>
              <a:rPr lang="en-US" dirty="0" smtClean="0"/>
              <a:t>Bigram Indexing</a:t>
            </a:r>
          </a:p>
          <a:p>
            <a:pPr lvl="1"/>
            <a:r>
              <a:rPr lang="en-US" dirty="0" smtClean="0"/>
              <a:t>Canopy Clustering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F1CC-DFBA-4E03-84FF-DDFC782EADA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Field Comparison/Distance Algorithms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Phonetic Encoding Algorithms</a:t>
            </a:r>
          </a:p>
          <a:p>
            <a:pPr lvl="1"/>
            <a:r>
              <a:rPr lang="en-US" sz="2000" dirty="0" err="1" smtClean="0"/>
              <a:t>Soundex</a:t>
            </a:r>
            <a:r>
              <a:rPr lang="en-US" sz="2000" dirty="0" smtClean="0"/>
              <a:t>: oldest and most well known algorithm</a:t>
            </a:r>
          </a:p>
          <a:p>
            <a:pPr lvl="1"/>
            <a:r>
              <a:rPr lang="en-US" sz="2000" dirty="0" err="1" smtClean="0"/>
              <a:t>Phonex</a:t>
            </a:r>
            <a:r>
              <a:rPr lang="en-US" sz="2000" dirty="0" smtClean="0"/>
              <a:t>: aims </a:t>
            </a:r>
            <a:r>
              <a:rPr lang="en-US" sz="2000" dirty="0" err="1" smtClean="0"/>
              <a:t>soundex</a:t>
            </a:r>
            <a:r>
              <a:rPr lang="en-US" sz="2000" dirty="0" smtClean="0"/>
              <a:t> by pre-processing names</a:t>
            </a:r>
          </a:p>
          <a:p>
            <a:pPr lvl="1"/>
            <a:r>
              <a:rPr lang="en-US" sz="2000" dirty="0" err="1" smtClean="0"/>
              <a:t>Phonix</a:t>
            </a:r>
            <a:r>
              <a:rPr lang="en-US" sz="2000" dirty="0" smtClean="0"/>
              <a:t>: extension of </a:t>
            </a:r>
            <a:r>
              <a:rPr lang="en-US" sz="2000" dirty="0" err="1" smtClean="0"/>
              <a:t>Phonex</a:t>
            </a:r>
            <a:r>
              <a:rPr lang="en-US" sz="2000" dirty="0" smtClean="0"/>
              <a:t> with &gt; 100 rules</a:t>
            </a:r>
          </a:p>
          <a:p>
            <a:pPr lvl="1"/>
            <a:r>
              <a:rPr lang="en-US" sz="2000" dirty="0" smtClean="0"/>
              <a:t>NYSIIS: New York State Identification Intelligence System</a:t>
            </a:r>
          </a:p>
          <a:p>
            <a:pPr lvl="1"/>
            <a:r>
              <a:rPr lang="en-US" sz="2000" dirty="0" err="1" smtClean="0"/>
              <a:t>Metaphone</a:t>
            </a:r>
            <a:r>
              <a:rPr lang="en-US" sz="2000" dirty="0" smtClean="0"/>
              <a:t>/Double </a:t>
            </a:r>
            <a:r>
              <a:rPr lang="en-US" sz="2000" dirty="0" err="1" smtClean="0"/>
              <a:t>Metaphone</a:t>
            </a:r>
            <a:endParaRPr lang="en-US" dirty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Approximate String Matching</a:t>
            </a:r>
          </a:p>
          <a:p>
            <a:pPr lvl="1"/>
            <a:r>
              <a:rPr lang="en-US" sz="2000" dirty="0" err="1" smtClean="0"/>
              <a:t>Levenshtein</a:t>
            </a:r>
            <a:r>
              <a:rPr lang="en-US" sz="2000" dirty="0" smtClean="0"/>
              <a:t> or Edit Distance</a:t>
            </a:r>
          </a:p>
          <a:p>
            <a:pPr lvl="1"/>
            <a:r>
              <a:rPr lang="en-US" sz="2000" dirty="0" smtClean="0"/>
              <a:t>Longest Common Substring (LCS)</a:t>
            </a:r>
          </a:p>
          <a:p>
            <a:pPr lvl="1"/>
            <a:r>
              <a:rPr lang="en-US" sz="2000" dirty="0" smtClean="0"/>
              <a:t>Q-Grams</a:t>
            </a:r>
          </a:p>
          <a:p>
            <a:pPr lvl="1"/>
            <a:r>
              <a:rPr lang="en-US" sz="2000" dirty="0" err="1" smtClean="0"/>
              <a:t>Jaro</a:t>
            </a:r>
            <a:r>
              <a:rPr lang="en-US" sz="2000" dirty="0" smtClean="0"/>
              <a:t>/</a:t>
            </a:r>
            <a:r>
              <a:rPr lang="en-US" sz="2000" dirty="0" err="1" smtClean="0"/>
              <a:t>Jaro</a:t>
            </a:r>
            <a:r>
              <a:rPr lang="en-US" sz="2000" dirty="0" smtClean="0"/>
              <a:t>-Winkler</a:t>
            </a:r>
          </a:p>
          <a:p>
            <a:pPr lvl="1"/>
            <a:r>
              <a:rPr lang="en-US" sz="2000" dirty="0" smtClean="0"/>
              <a:t>Combinations of techniques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F1CC-DFBA-4E03-84FF-DDFC782EADA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Algorithms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Variety of algorithms available, both deterministic and probabilistic</a:t>
            </a:r>
          </a:p>
          <a:p>
            <a:r>
              <a:rPr lang="en-US" sz="2000" dirty="0" err="1" smtClean="0"/>
              <a:t>Fellegi-Sunter</a:t>
            </a:r>
            <a:r>
              <a:rPr lang="en-US" sz="2000" dirty="0" smtClean="0"/>
              <a:t> is the most popular probabilistic algorithm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F1CC-DFBA-4E03-84FF-DDFC782EADA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4737" y="2590800"/>
            <a:ext cx="59542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81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OpenEMPI</a:t>
            </a:r>
            <a:r>
              <a:rPr lang="en-US" dirty="0" smtClean="0"/>
              <a:t> Software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Server: </a:t>
            </a:r>
            <a:r>
              <a:rPr lang="en-US" dirty="0" err="1" smtClean="0"/>
              <a:t>PostgreSQL</a:t>
            </a:r>
            <a:r>
              <a:rPr lang="en-US" dirty="0" smtClean="0"/>
              <a:t> open source database, version 9.1</a:t>
            </a:r>
          </a:p>
          <a:p>
            <a:r>
              <a:rPr lang="en-US" dirty="0" smtClean="0"/>
              <a:t>Application Server: </a:t>
            </a:r>
            <a:r>
              <a:rPr lang="en-US" dirty="0" err="1" smtClean="0"/>
              <a:t>JBoss</a:t>
            </a:r>
            <a:r>
              <a:rPr lang="en-US" dirty="0" smtClean="0"/>
              <a:t> version 4.2.3</a:t>
            </a:r>
          </a:p>
          <a:p>
            <a:r>
              <a:rPr lang="en-US" dirty="0" smtClean="0"/>
              <a:t>Web Server: Apache HTTP Server, version 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05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2215</TotalTime>
  <Words>775</Words>
  <Application>Microsoft Office PowerPoint</Application>
  <PresentationFormat>On-screen Show (4:3)</PresentationFormat>
  <Paragraphs>173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Client Registry</vt:lpstr>
      <vt:lpstr>Why do we need an EMPI?</vt:lpstr>
      <vt:lpstr>Approaching Record Matching</vt:lpstr>
      <vt:lpstr>Client Registry Architecture</vt:lpstr>
      <vt:lpstr>OpenEMPI Architecture</vt:lpstr>
      <vt:lpstr>Blocking Algorithms</vt:lpstr>
      <vt:lpstr>Field Comparison/Distance Algorithms</vt:lpstr>
      <vt:lpstr>Matching Algorithms</vt:lpstr>
      <vt:lpstr>OpenEMPI Software Stack</vt:lpstr>
      <vt:lpstr>Overview of Operational Support Tasks</vt:lpstr>
      <vt:lpstr>Starting the Application Server</vt:lpstr>
      <vt:lpstr>Server’s Memory Configuration</vt:lpstr>
      <vt:lpstr>Stopping the Application Server</vt:lpstr>
      <vt:lpstr>Starting/Stopping the Database Server</vt:lpstr>
      <vt:lpstr>Database Accounts</vt:lpstr>
      <vt:lpstr>Change Database Password</vt:lpstr>
      <vt:lpstr>Managing OpenEMPI Accounts</vt:lpstr>
      <vt:lpstr>Manage Roles</vt:lpstr>
      <vt:lpstr>Manage Roles</vt:lpstr>
      <vt:lpstr>Backup Database</vt:lpstr>
      <vt:lpstr>Backup Software</vt:lpstr>
      <vt:lpstr>Log Files</vt:lpstr>
      <vt:lpstr>System Monitoring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Registry</dc:title>
  <dc:creator>Odysseas Pentakalos, Ph.D.</dc:creator>
  <cp:lastModifiedBy>Odysseas Pentakalos, Ph.D.</cp:lastModifiedBy>
  <cp:revision>30</cp:revision>
  <dcterms:created xsi:type="dcterms:W3CDTF">2012-08-07T12:05:48Z</dcterms:created>
  <dcterms:modified xsi:type="dcterms:W3CDTF">2012-08-23T18:29:16Z</dcterms:modified>
</cp:coreProperties>
</file>